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lvl1pPr>
      <a:defRPr sz="1200">
        <a:latin typeface="+mj-lt"/>
        <a:ea typeface="+mj-ea"/>
        <a:cs typeface="+mj-cs"/>
        <a:sym typeface="Helvetica"/>
      </a:defRPr>
    </a:lvl1pPr>
    <a:lvl2pPr>
      <a:defRPr sz="1200">
        <a:latin typeface="+mj-lt"/>
        <a:ea typeface="+mj-ea"/>
        <a:cs typeface="+mj-cs"/>
        <a:sym typeface="Helvetica"/>
      </a:defRPr>
    </a:lvl2pPr>
    <a:lvl3pPr>
      <a:defRPr sz="1200">
        <a:latin typeface="+mj-lt"/>
        <a:ea typeface="+mj-ea"/>
        <a:cs typeface="+mj-cs"/>
        <a:sym typeface="Helvetica"/>
      </a:defRPr>
    </a:lvl3pPr>
    <a:lvl4pPr>
      <a:defRPr sz="1200">
        <a:latin typeface="+mj-lt"/>
        <a:ea typeface="+mj-ea"/>
        <a:cs typeface="+mj-cs"/>
        <a:sym typeface="Helvetica"/>
      </a:defRPr>
    </a:lvl4pPr>
    <a:lvl5pPr>
      <a:defRPr sz="1200">
        <a:latin typeface="+mj-lt"/>
        <a:ea typeface="+mj-ea"/>
        <a:cs typeface="+mj-cs"/>
        <a:sym typeface="Helvetica"/>
      </a:defRPr>
    </a:lvl5pPr>
    <a:lvl6pPr>
      <a:defRPr sz="1200">
        <a:latin typeface="+mj-lt"/>
        <a:ea typeface="+mj-ea"/>
        <a:cs typeface="+mj-cs"/>
        <a:sym typeface="Helvetica"/>
      </a:defRPr>
    </a:lvl6pPr>
    <a:lvl7pPr>
      <a:defRPr sz="1200">
        <a:latin typeface="+mj-lt"/>
        <a:ea typeface="+mj-ea"/>
        <a:cs typeface="+mj-cs"/>
        <a:sym typeface="Helvetica"/>
      </a:defRPr>
    </a:lvl7pPr>
    <a:lvl8pPr>
      <a:defRPr sz="1200">
        <a:latin typeface="+mj-lt"/>
        <a:ea typeface="+mj-ea"/>
        <a:cs typeface="+mj-cs"/>
        <a:sym typeface="Helvetica"/>
      </a:defRPr>
    </a:lvl8pPr>
    <a:lvl9pPr>
      <a:defRPr sz="1200">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b="def" i="def"/>
      <a:tcStyle>
        <a:tcBdr/>
        <a:fill>
          <a:solidFill>
            <a:srgbClr val="F3F9FA"/>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b="def" i="def"/>
      <a:tcStyle>
        <a:tcBdr/>
        <a:fill>
          <a:solidFill>
            <a:srgbClr val="EEEEEE"/>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b="def" i="def"/>
      <a:tcStyle>
        <a:tcBdr/>
        <a:fill>
          <a:solidFill>
            <a:srgbClr val="E7E7ED"/>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p:nvPr>
            <p:ph type="sldImg"/>
          </p:nvPr>
        </p:nvSpPr>
        <p:spPr>
          <a:xfrm>
            <a:off x="1143000" y="685800"/>
            <a:ext cx="4572000" cy="3429000"/>
          </a:xfrm>
          <a:prstGeom prst="rect">
            <a:avLst/>
          </a:prstGeom>
        </p:spPr>
        <p:txBody>
          <a:bodyPr/>
          <a:lstStyle/>
          <a:p>
            <a:pPr lvl="0"/>
          </a:p>
        </p:txBody>
      </p:sp>
      <p:sp>
        <p:nvSpPr>
          <p:cNvPr id="40" name="Shape 4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sldImg"/>
          </p:nvPr>
        </p:nvSpPr>
        <p:spPr>
          <a:prstGeom prst="rect">
            <a:avLst/>
          </a:prstGeom>
        </p:spPr>
        <p:txBody>
          <a:bodyPr/>
          <a:lstStyle/>
          <a:p>
            <a:pPr lvl="0"/>
          </a:p>
        </p:txBody>
      </p:sp>
      <p:sp>
        <p:nvSpPr>
          <p:cNvPr id="49" name="Shape 49"/>
          <p:cNvSpPr/>
          <p:nvPr>
            <p:ph type="body" sz="quarter" idx="1"/>
          </p:nvPr>
        </p:nvSpPr>
        <p:spPr>
          <a:prstGeom prst="rect">
            <a:avLst/>
          </a:prstGeom>
        </p:spPr>
        <p:txBody>
          <a:bodyPr/>
          <a:lstStyle/>
          <a:p>
            <a:pPr lvl="0">
              <a:defRPr sz="1800"/>
            </a:pPr>
            <a:r>
              <a:t>Larger precursor RNA synthesized in nucleus (hnRNA)</a:t>
            </a:r>
          </a:p>
          <a:p>
            <a:pPr lvl="0">
              <a:defRPr sz="1800"/>
            </a:pPr>
            <a:r>
              <a:t>Processed into shorter mRNA and transported into cytoplasm (mRNA)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lvl="0"/>
          </a:p>
        </p:txBody>
      </p:sp>
      <p:sp>
        <p:nvSpPr>
          <p:cNvPr id="69" name="Shape 69"/>
          <p:cNvSpPr/>
          <p:nvPr>
            <p:ph type="body" sz="quarter" idx="1"/>
          </p:nvPr>
        </p:nvSpPr>
        <p:spPr>
          <a:prstGeom prst="rect">
            <a:avLst/>
          </a:prstGeom>
        </p:spPr>
        <p:txBody>
          <a:bodyPr/>
          <a:lstStyle>
            <a:lvl1pPr>
              <a:defRPr sz="1800"/>
            </a:lvl1pPr>
          </a:lstStyle>
          <a:p>
            <a:pPr lvl="0"/>
            <a:r>
              <a:t>Discovered in the globin gene, pre-mRNA contained sequences that were not present in mature mRNA (called introns)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sldImg"/>
          </p:nvPr>
        </p:nvSpPr>
        <p:spPr>
          <a:prstGeom prst="rect">
            <a:avLst/>
          </a:prstGeom>
        </p:spPr>
        <p:txBody>
          <a:bodyPr/>
          <a:lstStyle/>
          <a:p>
            <a:pPr lvl="0"/>
          </a:p>
        </p:txBody>
      </p:sp>
      <p:sp>
        <p:nvSpPr>
          <p:cNvPr id="73" name="Shape 73"/>
          <p:cNvSpPr/>
          <p:nvPr>
            <p:ph type="body" sz="quarter" idx="1"/>
          </p:nvPr>
        </p:nvSpPr>
        <p:spPr>
          <a:prstGeom prst="rect">
            <a:avLst/>
          </a:prstGeom>
        </p:spPr>
        <p:txBody>
          <a:bodyPr/>
          <a:lstStyle>
            <a:lvl1pPr>
              <a:defRPr sz="1800"/>
            </a:lvl1pPr>
          </a:lstStyle>
          <a:p>
            <a:pPr lvl="0"/>
            <a:r>
              <a:t>Transesterification: alcohol + ester = different alcohol + ester (note that the -OH essentially changes location)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sldImg"/>
          </p:nvPr>
        </p:nvSpPr>
        <p:spPr>
          <a:prstGeom prst="rect">
            <a:avLst/>
          </a:prstGeom>
        </p:spPr>
        <p:txBody>
          <a:bodyPr/>
          <a:lstStyle/>
          <a:p>
            <a:pPr lvl="0"/>
          </a:p>
        </p:txBody>
      </p:sp>
      <p:sp>
        <p:nvSpPr>
          <p:cNvPr id="80" name="Shape 80"/>
          <p:cNvSpPr/>
          <p:nvPr>
            <p:ph type="body" sz="quarter" idx="1"/>
          </p:nvPr>
        </p:nvSpPr>
        <p:spPr>
          <a:prstGeom prst="rect">
            <a:avLst/>
          </a:prstGeom>
        </p:spPr>
        <p:txBody>
          <a:bodyPr/>
          <a:lstStyle/>
          <a:p>
            <a:pPr lvl="0">
              <a:defRPr sz="1800"/>
            </a:pPr>
            <a:r>
              <a:t>BBP binds branch point (released for U2 binding)</a:t>
            </a:r>
          </a:p>
          <a:p>
            <a:pPr lvl="0">
              <a:defRPr sz="1800"/>
            </a:pPr>
            <a:r>
              <a:t>U2AF65/35 binds 3’ polypyrimidine tract (released for U4/U5/U6 complex binding)</a:t>
            </a:r>
          </a:p>
          <a:p>
            <a:pPr lvl="0">
              <a:defRPr sz="1800"/>
            </a:pPr>
          </a:p>
          <a:p>
            <a:pPr lvl="0">
              <a:defRPr sz="1800"/>
            </a:pPr>
            <a:r>
              <a:t>Rearrangement: release of U1, and U4 and base pairing between U6 and U2</a:t>
            </a:r>
          </a:p>
          <a:p>
            <a:pPr lvl="0">
              <a:defRPr sz="1800"/>
            </a:pPr>
            <a:r>
              <a:t>U6 catalyzes first reaction, U5 the second</a:t>
            </a:r>
          </a:p>
          <a:p>
            <a:pPr lvl="0">
              <a:defRPr sz="1800"/>
            </a:pPr>
            <a:r>
              <a:t>Lariat cleaved by debranching enzyme and degraded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lvl="0"/>
          </a:p>
        </p:txBody>
      </p:sp>
      <p:sp>
        <p:nvSpPr>
          <p:cNvPr id="132" name="Shape 132"/>
          <p:cNvSpPr/>
          <p:nvPr>
            <p:ph type="body" sz="quarter" idx="1"/>
          </p:nvPr>
        </p:nvSpPr>
        <p:spPr>
          <a:prstGeom prst="rect">
            <a:avLst/>
          </a:prstGeom>
        </p:spPr>
        <p:txBody>
          <a:bodyPr/>
          <a:lstStyle>
            <a:lvl1pPr>
              <a:defRPr sz="1800"/>
            </a:lvl1pPr>
          </a:lstStyle>
          <a:p>
            <a:pPr lvl="0"/>
            <a:r>
              <a:t>Accuracy of protein synthesis dependent on tRNA synthetase recognition of specific amino acids and their correct tRNA (ribosome does not possess proofreading activity)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lvl="0"/>
          </a:p>
        </p:txBody>
      </p:sp>
      <p:sp>
        <p:nvSpPr>
          <p:cNvPr id="157" name="Shape 157"/>
          <p:cNvSpPr/>
          <p:nvPr>
            <p:ph type="body" sz="quarter" idx="1"/>
          </p:nvPr>
        </p:nvSpPr>
        <p:spPr>
          <a:prstGeom prst="rect">
            <a:avLst/>
          </a:prstGeom>
        </p:spPr>
        <p:txBody>
          <a:bodyPr/>
          <a:lstStyle/>
          <a:p>
            <a:pPr lvl="0">
              <a:defRPr sz="1800"/>
            </a:pPr>
            <a:r>
              <a:rPr sz="2000"/>
              <a:t>Initiation: formation of initiation complex</a:t>
            </a:r>
            <a:endParaRPr sz="2000"/>
          </a:p>
          <a:p>
            <a:pPr lvl="0">
              <a:defRPr sz="1800"/>
            </a:pPr>
            <a:r>
              <a:rPr sz="2000"/>
              <a:t>Elongation: peptide bond formation, translocation </a:t>
            </a:r>
            <a:endParaRPr sz="2000"/>
          </a:p>
          <a:p>
            <a:pPr lvl="0">
              <a:defRPr sz="1800"/>
            </a:pPr>
            <a:r>
              <a:rPr sz="2000"/>
              <a:t>Termination: release of completely polypeptide, dissociation of ribosome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lvl="0"/>
          </a:p>
        </p:txBody>
      </p:sp>
      <p:sp>
        <p:nvSpPr>
          <p:cNvPr id="170" name="Shape 170"/>
          <p:cNvSpPr/>
          <p:nvPr>
            <p:ph type="body" sz="quarter" idx="1"/>
          </p:nvPr>
        </p:nvSpPr>
        <p:spPr>
          <a:prstGeom prst="rect">
            <a:avLst/>
          </a:prstGeom>
        </p:spPr>
        <p:txBody>
          <a:bodyPr/>
          <a:lstStyle>
            <a:lvl1pPr>
              <a:defRPr sz="2000"/>
            </a:lvl1pPr>
          </a:lstStyle>
          <a:p>
            <a:pPr lvl="0">
              <a:defRPr sz="1800"/>
            </a:pPr>
            <a:r>
              <a:rPr sz="2000"/>
              <a:t>Prokaryotic initiation, presence of formyl group facilitates binding directly to P-site</a:t>
            </a:r>
            <a:endParaRPr sz="2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defRPr sz="1800"/>
            </a:pPr>
            <a:r>
              <a:rPr sz="2000"/>
              <a:t>In eukaryotes, no formyl group added to Met, translation typically initiates at first AUG after 5’ cap</a:t>
            </a:r>
            <a:endParaRPr sz="2000"/>
          </a:p>
          <a:p>
            <a:pPr lvl="0">
              <a:defRPr sz="1800"/>
            </a:pPr>
            <a:r>
              <a:rPr sz="2000"/>
              <a:t>More factors and more complex, initiation the only step that </a:t>
            </a:r>
            <a:r>
              <a:rPr i="1" sz="2000">
                <a:latin typeface="Avenir Book"/>
                <a:ea typeface="Avenir Book"/>
                <a:cs typeface="Avenir Book"/>
                <a:sym typeface="Avenir Book"/>
              </a:rPr>
              <a:t>significantly</a:t>
            </a:r>
            <a:r>
              <a:rPr sz="2000"/>
              <a:t> differs from prokaryotes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5" name="Shape 5"/>
          <p:cNvSpPr/>
          <p:nvPr>
            <p:ph type="title"/>
          </p:nvPr>
        </p:nvSpPr>
        <p:spPr>
          <a:xfrm>
            <a:off x="1270000" y="0"/>
            <a:ext cx="10464800" cy="4940300"/>
          </a:xfrm>
          <a:prstGeom prst="rect">
            <a:avLst/>
          </a:prstGeom>
        </p:spPr>
        <p:txBody>
          <a:bodyPr anchor="b"/>
          <a:lstStyle/>
          <a:p>
            <a:pPr lvl="0">
              <a:defRPr sz="1800"/>
            </a:pPr>
            <a:r>
              <a:rPr sz="8400"/>
              <a:t>Title Text</a:t>
            </a:r>
          </a:p>
        </p:txBody>
      </p:sp>
      <p:sp>
        <p:nvSpPr>
          <p:cNvPr id="6" name="Shape 6"/>
          <p:cNvSpPr/>
          <p:nvPr>
            <p:ph type="body" idx="1"/>
          </p:nvPr>
        </p:nvSpPr>
        <p:spPr>
          <a:xfrm>
            <a:off x="1270000" y="5029200"/>
            <a:ext cx="10464800" cy="4724400"/>
          </a:xfrm>
          <a:prstGeom prst="rect">
            <a:avLst/>
          </a:prstGeom>
        </p:spPr>
        <p:txBody>
          <a:bodyPr/>
          <a:lstStyle>
            <a:lvl1pPr marL="0" indent="0" algn="ctr">
              <a:spcBef>
                <a:spcPts val="0"/>
              </a:spcBef>
              <a:buSzTx/>
              <a:buFontTx/>
              <a:buNone/>
              <a:defRPr sz="3600"/>
            </a:lvl1pPr>
            <a:lvl2pPr marL="0" indent="0" algn="ctr">
              <a:spcBef>
                <a:spcPts val="0"/>
              </a:spcBef>
              <a:buSzTx/>
              <a:buFontTx/>
              <a:buNone/>
              <a:defRPr sz="3600"/>
            </a:lvl2pPr>
            <a:lvl3pPr marL="0" indent="0" algn="ctr">
              <a:spcBef>
                <a:spcPts val="0"/>
              </a:spcBef>
              <a:buSzTx/>
              <a:buFontTx/>
              <a:buNone/>
              <a:defRPr sz="3600"/>
            </a:lvl3pPr>
            <a:lvl4pPr marL="0" indent="0" algn="ctr">
              <a:spcBef>
                <a:spcPts val="0"/>
              </a:spcBef>
              <a:buSzTx/>
              <a:buFontTx/>
              <a:buNone/>
              <a:defRPr sz="3600"/>
            </a:lvl4pPr>
            <a:lvl5pPr marL="0" indent="0" algn="ctr">
              <a:spcBef>
                <a:spcPts val="0"/>
              </a:spcBef>
              <a:buSzTx/>
              <a:buFontTx/>
              <a:buNone/>
              <a:defRPr sz="3600"/>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8" name="Shape 28"/>
          <p:cNvSpPr/>
          <p:nvPr>
            <p:ph type="title"/>
          </p:nvPr>
        </p:nvSpPr>
        <p:spPr>
          <a:xfrm>
            <a:off x="1270000" y="240861"/>
            <a:ext cx="10464800" cy="2464677"/>
          </a:xfrm>
          <a:prstGeom prst="rect">
            <a:avLst/>
          </a:prstGeom>
        </p:spPr>
        <p:txBody>
          <a:bodyPr/>
          <a:lstStyle/>
          <a:p>
            <a:pPr lvl="0">
              <a:defRPr sz="1800"/>
            </a:pPr>
            <a:r>
              <a:rPr sz="8400"/>
              <a:t>Title Text</a:t>
            </a:r>
          </a:p>
        </p:txBody>
      </p:sp>
      <p:sp>
        <p:nvSpPr>
          <p:cNvPr id="29" name="Shape 29"/>
          <p:cNvSpPr/>
          <p:nvPr>
            <p:ph type="body" idx="1"/>
          </p:nvPr>
        </p:nvSpPr>
        <p:spPr>
          <a:xfrm>
            <a:off x="1270000" y="2705536"/>
            <a:ext cx="5041900" cy="5841128"/>
          </a:xfrm>
          <a:prstGeom prst="rect">
            <a:avLst/>
          </a:prstGeom>
        </p:spPr>
        <p:txBody>
          <a:bodyPr anchor="ct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1" name="Shape 31"/>
          <p:cNvSpPr/>
          <p:nvPr>
            <p:ph type="title"/>
          </p:nvPr>
        </p:nvSpPr>
        <p:spPr>
          <a:prstGeom prst="rect">
            <a:avLst/>
          </a:prstGeom>
        </p:spPr>
        <p:txBody>
          <a:bodyPr/>
          <a:lstStyle/>
          <a:p>
            <a:pPr lvl="0">
              <a:defRPr sz="1800"/>
            </a:pPr>
            <a:r>
              <a:rPr sz="8400"/>
              <a:t>Title Text</a:t>
            </a:r>
          </a:p>
        </p:txBody>
      </p:sp>
      <p:sp>
        <p:nvSpPr>
          <p:cNvPr id="32" name="Shape 32"/>
          <p:cNvSpPr/>
          <p:nvPr>
            <p:ph type="body" idx="1"/>
          </p:nvPr>
        </p:nvSpPr>
        <p:spPr>
          <a:prstGeom prst="rect">
            <a:avLst/>
          </a:prstGeom>
        </p:spPr>
        <p:txBody>
          <a:body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4" name="Shape 34"/>
          <p:cNvSpPr/>
          <p:nvPr>
            <p:ph type="title"/>
          </p:nvPr>
        </p:nvSpPr>
        <p:spPr>
          <a:xfrm>
            <a:off x="1270000" y="240861"/>
            <a:ext cx="10464800" cy="2464677"/>
          </a:xfrm>
          <a:prstGeom prst="rect">
            <a:avLst/>
          </a:prstGeom>
        </p:spPr>
        <p:txBody>
          <a:bodyPr/>
          <a:lstStyle/>
          <a:p>
            <a:pPr lvl="0">
              <a:defRPr sz="1800"/>
            </a:pPr>
            <a:r>
              <a:rPr sz="8400"/>
              <a:t>Title Text</a:t>
            </a:r>
          </a:p>
        </p:txBody>
      </p:sp>
      <p:sp>
        <p:nvSpPr>
          <p:cNvPr id="35" name="Shape 35"/>
          <p:cNvSpPr/>
          <p:nvPr>
            <p:ph type="body" idx="1"/>
          </p:nvPr>
        </p:nvSpPr>
        <p:spPr>
          <a:xfrm>
            <a:off x="7772400" y="2705536"/>
            <a:ext cx="3962400" cy="5841128"/>
          </a:xfrm>
          <a:prstGeom prst="rect">
            <a:avLst/>
          </a:prstGeom>
        </p:spPr>
        <p:txBody>
          <a:bodyPr anchor="ct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7" name="Shape 37"/>
          <p:cNvSpPr/>
          <p:nvPr>
            <p:ph type="title"/>
          </p:nvPr>
        </p:nvSpPr>
        <p:spPr>
          <a:xfrm>
            <a:off x="1270000" y="240861"/>
            <a:ext cx="10464800" cy="2464677"/>
          </a:xfrm>
          <a:prstGeom prst="rect">
            <a:avLst/>
          </a:prstGeom>
        </p:spPr>
        <p:txBody>
          <a:bodyPr/>
          <a:lstStyle/>
          <a:p>
            <a:pPr lvl="0">
              <a:defRPr sz="1800"/>
            </a:pPr>
            <a:r>
              <a:rPr sz="8400"/>
              <a:t>Title Text</a:t>
            </a:r>
          </a:p>
        </p:txBody>
      </p:sp>
      <p:sp>
        <p:nvSpPr>
          <p:cNvPr id="38" name="Shape 38"/>
          <p:cNvSpPr/>
          <p:nvPr>
            <p:ph type="body" idx="1"/>
          </p:nvPr>
        </p:nvSpPr>
        <p:spPr>
          <a:xfrm>
            <a:off x="1270000" y="2705536"/>
            <a:ext cx="5041900" cy="5841128"/>
          </a:xfrm>
          <a:prstGeom prst="rect">
            <a:avLst/>
          </a:prstGeom>
        </p:spPr>
        <p:txBody>
          <a:bodyPr anchor="ct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8" name="Shape 8"/>
          <p:cNvSpPr/>
          <p:nvPr>
            <p:ph type="title"/>
          </p:nvPr>
        </p:nvSpPr>
        <p:spPr>
          <a:xfrm>
            <a:off x="1270000" y="240861"/>
            <a:ext cx="10464800" cy="2464677"/>
          </a:xfrm>
          <a:prstGeom prst="rect">
            <a:avLst/>
          </a:prstGeom>
        </p:spPr>
        <p:txBody>
          <a:bodyPr/>
          <a:lstStyle/>
          <a:p>
            <a:pPr lvl="0">
              <a:defRPr sz="1800"/>
            </a:pPr>
            <a:r>
              <a:rPr sz="8400"/>
              <a:t>Title Text</a:t>
            </a:r>
          </a:p>
        </p:txBody>
      </p:sp>
      <p:sp>
        <p:nvSpPr>
          <p:cNvPr id="9" name="Shape 9"/>
          <p:cNvSpPr/>
          <p:nvPr>
            <p:ph type="body" idx="1"/>
          </p:nvPr>
        </p:nvSpPr>
        <p:spPr>
          <a:xfrm>
            <a:off x="1270000" y="2705536"/>
            <a:ext cx="10464800" cy="5841128"/>
          </a:xfrm>
          <a:prstGeom prst="rect">
            <a:avLst/>
          </a:prstGeom>
        </p:spPr>
        <p:txBody>
          <a:bodyPr anchor="ctr"/>
          <a:lstStyle>
            <a:lvl1pPr marL="838200" indent="-571500">
              <a:spcBef>
                <a:spcPts val="2400"/>
              </a:spcBef>
              <a:defRPr sz="4200"/>
            </a:lvl1pPr>
            <a:lvl2pPr marL="1282700" indent="-571500">
              <a:spcBef>
                <a:spcPts val="2400"/>
              </a:spcBef>
              <a:defRPr sz="4200"/>
            </a:lvl2pPr>
            <a:lvl3pPr marL="1727200" indent="-571500">
              <a:spcBef>
                <a:spcPts val="2400"/>
              </a:spcBef>
              <a:defRPr sz="4200"/>
            </a:lvl3pPr>
            <a:lvl4pPr marL="2171700" indent="-571500">
              <a:spcBef>
                <a:spcPts val="2400"/>
              </a:spcBef>
              <a:defRPr sz="4200"/>
            </a:lvl4pPr>
            <a:lvl5pPr marL="2616200" indent="-571500">
              <a:spcBef>
                <a:spcPts val="2400"/>
              </a:spcBef>
              <a:defRPr sz="4200"/>
            </a:lvl5pPr>
          </a:lstStyle>
          <a:p>
            <a:pPr lvl="0">
              <a:defRPr sz="1800"/>
            </a:pPr>
            <a:r>
              <a:rPr sz="4200"/>
              <a:t>Body Level One</a:t>
            </a:r>
            <a:endParaRPr sz="4200"/>
          </a:p>
          <a:p>
            <a:pPr lvl="1">
              <a:defRPr sz="1800"/>
            </a:pPr>
            <a:r>
              <a:rPr sz="4200"/>
              <a:t>Body Level Two</a:t>
            </a:r>
            <a:endParaRPr sz="4200"/>
          </a:p>
          <a:p>
            <a:pPr lvl="2">
              <a:defRPr sz="1800"/>
            </a:pPr>
            <a:r>
              <a:rPr sz="4200"/>
              <a:t>Body Level Three</a:t>
            </a:r>
            <a:endParaRPr sz="4200"/>
          </a:p>
          <a:p>
            <a:pPr lvl="3">
              <a:defRPr sz="1800"/>
            </a:pPr>
            <a:r>
              <a:rPr sz="4200"/>
              <a:t>Body Level Four</a:t>
            </a:r>
            <a:endParaRPr sz="4200"/>
          </a:p>
          <a:p>
            <a:pPr lvl="4">
              <a:defRPr sz="1800"/>
            </a:pPr>
            <a:r>
              <a:rPr sz="4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 name="Shape 11"/>
          <p:cNvSpPr/>
          <p:nvPr>
            <p:ph type="title"/>
          </p:nvPr>
        </p:nvSpPr>
        <p:spPr>
          <a:xfrm>
            <a:off x="1270000" y="2971800"/>
            <a:ext cx="10464800" cy="3810000"/>
          </a:xfrm>
          <a:prstGeom prst="rect">
            <a:avLst/>
          </a:prstGeom>
        </p:spPr>
        <p:txBody>
          <a:bodyPr/>
          <a:lstStyle/>
          <a:p>
            <a:pPr lvl="0">
              <a:defRPr sz="1800"/>
            </a:pPr>
            <a:r>
              <a:rPr sz="84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3" name="Shape 13"/>
          <p:cNvSpPr/>
          <p:nvPr>
            <p:ph type="body" idx="1"/>
          </p:nvPr>
        </p:nvSpPr>
        <p:spPr>
          <a:xfrm>
            <a:off x="1270000" y="1270000"/>
            <a:ext cx="10464800" cy="7213600"/>
          </a:xfrm>
          <a:prstGeom prst="rect">
            <a:avLst/>
          </a:prstGeom>
        </p:spPr>
        <p:txBody>
          <a:bodyPr anchor="ctr"/>
          <a:lstStyle>
            <a:lvl1pPr marL="838200" indent="-571500">
              <a:spcBef>
                <a:spcPts val="4800"/>
              </a:spcBef>
              <a:defRPr sz="4200"/>
            </a:lvl1pPr>
            <a:lvl2pPr marL="1282700" indent="-571500">
              <a:spcBef>
                <a:spcPts val="4800"/>
              </a:spcBef>
              <a:defRPr sz="4200"/>
            </a:lvl2pPr>
            <a:lvl3pPr marL="1727200" indent="-571500">
              <a:spcBef>
                <a:spcPts val="4800"/>
              </a:spcBef>
              <a:defRPr sz="4200"/>
            </a:lvl3pPr>
            <a:lvl4pPr marL="2171700" indent="-571500">
              <a:spcBef>
                <a:spcPts val="4800"/>
              </a:spcBef>
              <a:defRPr sz="4200"/>
            </a:lvl4pPr>
            <a:lvl5pPr marL="2616200" indent="-571500">
              <a:spcBef>
                <a:spcPts val="4800"/>
              </a:spcBef>
              <a:defRPr sz="4200"/>
            </a:lvl5pPr>
          </a:lstStyle>
          <a:p>
            <a:pPr lvl="0">
              <a:defRPr sz="1800"/>
            </a:pPr>
            <a:r>
              <a:rPr sz="4200"/>
              <a:t>Body Level One</a:t>
            </a:r>
            <a:endParaRPr sz="4200"/>
          </a:p>
          <a:p>
            <a:pPr lvl="1">
              <a:defRPr sz="1800"/>
            </a:pPr>
            <a:r>
              <a:rPr sz="4200"/>
              <a:t>Body Level Two</a:t>
            </a:r>
            <a:endParaRPr sz="4200"/>
          </a:p>
          <a:p>
            <a:pPr lvl="2">
              <a:defRPr sz="1800"/>
            </a:pPr>
            <a:r>
              <a:rPr sz="4200"/>
              <a:t>Body Level Three</a:t>
            </a:r>
            <a:endParaRPr sz="4200"/>
          </a:p>
          <a:p>
            <a:pPr lvl="3">
              <a:defRPr sz="1800"/>
            </a:pPr>
            <a:r>
              <a:rPr sz="4200"/>
              <a:t>Body Level Four</a:t>
            </a:r>
            <a:endParaRPr sz="4200"/>
          </a:p>
          <a:p>
            <a:pPr lvl="4">
              <a:defRPr sz="1800"/>
            </a:pPr>
            <a:r>
              <a:rPr sz="4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5" name="Shape 15"/>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7" name="Shape 17"/>
          <p:cNvSpPr/>
          <p:nvPr>
            <p:ph type="title"/>
          </p:nvPr>
        </p:nvSpPr>
        <p:spPr>
          <a:xfrm>
            <a:off x="1270000" y="7366000"/>
            <a:ext cx="10464800" cy="1701800"/>
          </a:xfrm>
          <a:prstGeom prst="rect">
            <a:avLst/>
          </a:prstGeom>
        </p:spPr>
        <p:txBody>
          <a:bodyPr/>
          <a:lstStyle/>
          <a:p>
            <a:pPr lvl="0">
              <a:defRPr sz="1800"/>
            </a:pPr>
            <a:r>
              <a:rPr sz="8400"/>
              <a:t>Title Text</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9" name="Shape 19"/>
          <p:cNvSpPr/>
          <p:nvPr>
            <p:ph type="body" idx="1"/>
          </p:nvPr>
        </p:nvSpPr>
        <p:spPr>
          <a:xfrm>
            <a:off x="635000" y="4787900"/>
            <a:ext cx="5867400" cy="4965700"/>
          </a:xfrm>
          <a:prstGeom prst="rect">
            <a:avLst/>
          </a:prstGeom>
        </p:spPr>
        <p:txBody>
          <a:bodyPr/>
          <a:lstStyle>
            <a:lvl1pPr marL="0" indent="0" algn="ctr">
              <a:spcBef>
                <a:spcPts val="0"/>
              </a:spcBef>
              <a:buSzTx/>
              <a:buFontTx/>
              <a:buNone/>
              <a:defRPr sz="3400"/>
            </a:lvl1pPr>
            <a:lvl2pPr marL="0" indent="0" algn="ctr">
              <a:spcBef>
                <a:spcPts val="0"/>
              </a:spcBef>
              <a:buSzTx/>
              <a:buFontTx/>
              <a:buNone/>
              <a:defRPr sz="3400"/>
            </a:lvl2pPr>
            <a:lvl3pPr marL="0" indent="0" algn="ctr">
              <a:spcBef>
                <a:spcPts val="0"/>
              </a:spcBef>
              <a:buSzTx/>
              <a:buFontTx/>
              <a:buNone/>
              <a:defRPr sz="3400"/>
            </a:lvl3pPr>
            <a:lvl4pPr marL="0" indent="0" algn="ctr">
              <a:spcBef>
                <a:spcPts val="0"/>
              </a:spcBef>
              <a:buSzTx/>
              <a:buFontTx/>
              <a:buNone/>
              <a:defRPr sz="3400"/>
            </a:lvl4pPr>
            <a:lvl5pPr marL="0" indent="0" algn="ctr">
              <a:spcBef>
                <a:spcPts val="0"/>
              </a:spcBef>
              <a:buSzTx/>
              <a:buFont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20" name="Shape 20"/>
          <p:cNvSpPr/>
          <p:nvPr>
            <p:ph type="title"/>
          </p:nvPr>
        </p:nvSpPr>
        <p:spPr>
          <a:xfrm>
            <a:off x="635000" y="0"/>
            <a:ext cx="5867400" cy="4711700"/>
          </a:xfrm>
          <a:prstGeom prst="rect">
            <a:avLst/>
          </a:prstGeom>
        </p:spPr>
        <p:txBody>
          <a:bodyPr anchor="b"/>
          <a:lstStyle>
            <a:lvl1pPr>
              <a:defRPr sz="7000"/>
            </a:lvl1pPr>
          </a:lstStyle>
          <a:p>
            <a:pPr lvl="0">
              <a:defRPr sz="1800"/>
            </a:pPr>
            <a:r>
              <a:rPr sz="7000"/>
              <a:t>Title Text</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2" name="Shape 22"/>
          <p:cNvSpPr/>
          <p:nvPr>
            <p:ph type="body" idx="1"/>
          </p:nvPr>
        </p:nvSpPr>
        <p:spPr>
          <a:xfrm>
            <a:off x="635000" y="4787900"/>
            <a:ext cx="5867400" cy="4965700"/>
          </a:xfrm>
          <a:prstGeom prst="rect">
            <a:avLst/>
          </a:prstGeom>
        </p:spPr>
        <p:txBody>
          <a:bodyPr/>
          <a:lstStyle>
            <a:lvl1pPr marL="0" indent="0" algn="ctr">
              <a:spcBef>
                <a:spcPts val="0"/>
              </a:spcBef>
              <a:buSzTx/>
              <a:buFontTx/>
              <a:buNone/>
              <a:defRPr sz="3400"/>
            </a:lvl1pPr>
            <a:lvl2pPr marL="0" indent="0" algn="ctr">
              <a:spcBef>
                <a:spcPts val="0"/>
              </a:spcBef>
              <a:buSzTx/>
              <a:buFontTx/>
              <a:buNone/>
              <a:defRPr sz="3400"/>
            </a:lvl2pPr>
            <a:lvl3pPr marL="0" indent="0" algn="ctr">
              <a:spcBef>
                <a:spcPts val="0"/>
              </a:spcBef>
              <a:buSzTx/>
              <a:buFontTx/>
              <a:buNone/>
              <a:defRPr sz="3400"/>
            </a:lvl3pPr>
            <a:lvl4pPr marL="0" indent="0" algn="ctr">
              <a:spcBef>
                <a:spcPts val="0"/>
              </a:spcBef>
              <a:buSzTx/>
              <a:buFontTx/>
              <a:buNone/>
              <a:defRPr sz="3400"/>
            </a:lvl4pPr>
            <a:lvl5pPr marL="0" indent="0" algn="ctr">
              <a:spcBef>
                <a:spcPts val="0"/>
              </a:spcBef>
              <a:buSzTx/>
              <a:buFont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23" name="Shape 23"/>
          <p:cNvSpPr/>
          <p:nvPr>
            <p:ph type="title"/>
          </p:nvPr>
        </p:nvSpPr>
        <p:spPr>
          <a:xfrm>
            <a:off x="635000" y="0"/>
            <a:ext cx="5867400" cy="4711700"/>
          </a:xfrm>
          <a:prstGeom prst="rect">
            <a:avLst/>
          </a:prstGeom>
        </p:spPr>
        <p:txBody>
          <a:bodyPr anchor="b"/>
          <a:lstStyle>
            <a:lvl1pPr>
              <a:defRPr sz="7000"/>
            </a:lvl1pPr>
          </a:lstStyle>
          <a:p>
            <a:pPr lvl="0">
              <a:defRPr sz="1800"/>
            </a:pPr>
            <a:r>
              <a:rPr sz="7000"/>
              <a:t>Title Text</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5" name="Shape 25"/>
          <p:cNvSpPr/>
          <p:nvPr>
            <p:ph type="title"/>
          </p:nvPr>
        </p:nvSpPr>
        <p:spPr>
          <a:xfrm>
            <a:off x="1270000" y="0"/>
            <a:ext cx="10464800" cy="2946400"/>
          </a:xfrm>
          <a:prstGeom prst="rect">
            <a:avLst/>
          </a:prstGeom>
        </p:spPr>
        <p:txBody>
          <a:bodyPr/>
          <a:lstStyle/>
          <a:p>
            <a:pPr lvl="0">
              <a:defRPr sz="1800"/>
            </a:pPr>
            <a:r>
              <a:rPr sz="8400"/>
              <a:t>Title Text</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270000" y="177800"/>
            <a:ext cx="10464800" cy="259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8400"/>
              <a:t>Title Text</a:t>
            </a:r>
          </a:p>
        </p:txBody>
      </p:sp>
      <p:sp>
        <p:nvSpPr>
          <p:cNvPr id="3" name="Shape 3"/>
          <p:cNvSpPr/>
          <p:nvPr>
            <p:ph type="body" idx="1"/>
          </p:nvPr>
        </p:nvSpPr>
        <p:spPr>
          <a:xfrm>
            <a:off x="1270000" y="2768600"/>
            <a:ext cx="10464800" cy="698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advClick="1"/>
  <p:txStyles>
    <p:titleStyle>
      <a:lvl1pPr algn="ctr">
        <a:defRPr sz="8400">
          <a:latin typeface="Gill Sans"/>
          <a:ea typeface="Gill Sans"/>
          <a:cs typeface="Gill Sans"/>
          <a:sym typeface="Gill Sans"/>
        </a:defRPr>
      </a:lvl1pPr>
      <a:lvl2pPr algn="ctr">
        <a:defRPr sz="8400">
          <a:latin typeface="Gill Sans"/>
          <a:ea typeface="Gill Sans"/>
          <a:cs typeface="Gill Sans"/>
          <a:sym typeface="Gill Sans"/>
        </a:defRPr>
      </a:lvl2pPr>
      <a:lvl3pPr algn="ctr">
        <a:defRPr sz="8400">
          <a:latin typeface="Gill Sans"/>
          <a:ea typeface="Gill Sans"/>
          <a:cs typeface="Gill Sans"/>
          <a:sym typeface="Gill Sans"/>
        </a:defRPr>
      </a:lvl3pPr>
      <a:lvl4pPr algn="ctr">
        <a:defRPr sz="8400">
          <a:latin typeface="Gill Sans"/>
          <a:ea typeface="Gill Sans"/>
          <a:cs typeface="Gill Sans"/>
          <a:sym typeface="Gill Sans"/>
        </a:defRPr>
      </a:lvl4pPr>
      <a:lvl5pPr algn="ctr">
        <a:defRPr sz="8400">
          <a:latin typeface="Gill Sans"/>
          <a:ea typeface="Gill Sans"/>
          <a:cs typeface="Gill Sans"/>
          <a:sym typeface="Gill Sans"/>
        </a:defRPr>
      </a:lvl5pPr>
      <a:lvl6pPr algn="ctr">
        <a:defRPr sz="8400">
          <a:latin typeface="Gill Sans"/>
          <a:ea typeface="Gill Sans"/>
          <a:cs typeface="Gill Sans"/>
          <a:sym typeface="Gill Sans"/>
        </a:defRPr>
      </a:lvl6pPr>
      <a:lvl7pPr algn="ctr">
        <a:defRPr sz="8400">
          <a:latin typeface="Gill Sans"/>
          <a:ea typeface="Gill Sans"/>
          <a:cs typeface="Gill Sans"/>
          <a:sym typeface="Gill Sans"/>
        </a:defRPr>
      </a:lvl7pPr>
      <a:lvl8pPr algn="ctr">
        <a:defRPr sz="8400">
          <a:latin typeface="Gill Sans"/>
          <a:ea typeface="Gill Sans"/>
          <a:cs typeface="Gill Sans"/>
          <a:sym typeface="Gill Sans"/>
        </a:defRPr>
      </a:lvl8pPr>
      <a:lvl9pPr algn="ctr">
        <a:defRPr sz="8400">
          <a:latin typeface="Gill Sans"/>
          <a:ea typeface="Gill Sans"/>
          <a:cs typeface="Gill Sans"/>
          <a:sym typeface="Gill Sans"/>
        </a:defRPr>
      </a:lvl9pPr>
    </p:titleStyle>
    <p:bodyStyle>
      <a:lvl1pPr marL="760412" indent="-493712">
        <a:spcBef>
          <a:spcPts val="3800"/>
        </a:spcBef>
        <a:buSzPct val="171000"/>
        <a:buFont typeface="Gill Sans"/>
        <a:buChar char="•"/>
        <a:defRPr sz="3200">
          <a:latin typeface="Gill Sans"/>
          <a:ea typeface="Gill Sans"/>
          <a:cs typeface="Gill Sans"/>
          <a:sym typeface="Gill Sans"/>
        </a:defRPr>
      </a:lvl1pPr>
      <a:lvl2pPr marL="1204912" indent="-493712">
        <a:spcBef>
          <a:spcPts val="3800"/>
        </a:spcBef>
        <a:buSzPct val="171000"/>
        <a:buFont typeface="Gill Sans"/>
        <a:buChar char="•"/>
        <a:defRPr sz="3200">
          <a:latin typeface="Gill Sans"/>
          <a:ea typeface="Gill Sans"/>
          <a:cs typeface="Gill Sans"/>
          <a:sym typeface="Gill Sans"/>
        </a:defRPr>
      </a:lvl2pPr>
      <a:lvl3pPr marL="1649411" indent="-493712">
        <a:spcBef>
          <a:spcPts val="3800"/>
        </a:spcBef>
        <a:buSzPct val="171000"/>
        <a:buFont typeface="Gill Sans"/>
        <a:buChar char="•"/>
        <a:defRPr sz="3200">
          <a:latin typeface="Gill Sans"/>
          <a:ea typeface="Gill Sans"/>
          <a:cs typeface="Gill Sans"/>
          <a:sym typeface="Gill Sans"/>
        </a:defRPr>
      </a:lvl3pPr>
      <a:lvl4pPr marL="2093911" indent="-493712">
        <a:spcBef>
          <a:spcPts val="3800"/>
        </a:spcBef>
        <a:buSzPct val="171000"/>
        <a:buFont typeface="Gill Sans"/>
        <a:buChar char="•"/>
        <a:defRPr sz="3200">
          <a:latin typeface="Gill Sans"/>
          <a:ea typeface="Gill Sans"/>
          <a:cs typeface="Gill Sans"/>
          <a:sym typeface="Gill Sans"/>
        </a:defRPr>
      </a:lvl4pPr>
      <a:lvl5pPr marL="2538411" indent="-493711">
        <a:spcBef>
          <a:spcPts val="3800"/>
        </a:spcBef>
        <a:buSzPct val="171000"/>
        <a:buFont typeface="Gill Sans"/>
        <a:buChar char="•"/>
        <a:defRPr sz="3200">
          <a:latin typeface="Gill Sans"/>
          <a:ea typeface="Gill Sans"/>
          <a:cs typeface="Gill Sans"/>
          <a:sym typeface="Gill Sans"/>
        </a:defRPr>
      </a:lvl5pPr>
      <a:lvl6pPr marL="2995611" indent="-493711">
        <a:spcBef>
          <a:spcPts val="3800"/>
        </a:spcBef>
        <a:buSzPct val="171000"/>
        <a:buFont typeface="Gill Sans"/>
        <a:buChar char="•"/>
        <a:defRPr sz="3200">
          <a:latin typeface="Gill Sans"/>
          <a:ea typeface="Gill Sans"/>
          <a:cs typeface="Gill Sans"/>
          <a:sym typeface="Gill Sans"/>
        </a:defRPr>
      </a:lvl6pPr>
      <a:lvl7pPr marL="3452812" indent="-493712">
        <a:spcBef>
          <a:spcPts val="3800"/>
        </a:spcBef>
        <a:buSzPct val="171000"/>
        <a:buFont typeface="Gill Sans"/>
        <a:buChar char="•"/>
        <a:defRPr sz="3200">
          <a:latin typeface="Gill Sans"/>
          <a:ea typeface="Gill Sans"/>
          <a:cs typeface="Gill Sans"/>
          <a:sym typeface="Gill Sans"/>
        </a:defRPr>
      </a:lvl7pPr>
      <a:lvl8pPr marL="3910012" indent="-493712">
        <a:spcBef>
          <a:spcPts val="3800"/>
        </a:spcBef>
        <a:buSzPct val="171000"/>
        <a:buFont typeface="Gill Sans"/>
        <a:buChar char="•"/>
        <a:defRPr sz="3200">
          <a:latin typeface="Gill Sans"/>
          <a:ea typeface="Gill Sans"/>
          <a:cs typeface="Gill Sans"/>
          <a:sym typeface="Gill Sans"/>
        </a:defRPr>
      </a:lvl8pPr>
      <a:lvl9pPr marL="4367212" indent="-493712">
        <a:spcBef>
          <a:spcPts val="3800"/>
        </a:spcBef>
        <a:buSzPct val="171000"/>
        <a:buFont typeface="Gill Sans"/>
        <a:buChar char="•"/>
        <a:defRPr sz="3200">
          <a:latin typeface="Gill Sans"/>
          <a:ea typeface="Gill Sans"/>
          <a:cs typeface="Gill Sans"/>
          <a:sym typeface="Gill Sans"/>
        </a:defRPr>
      </a:lvl9pPr>
    </p:bodyStyle>
    <p:otherStyle>
      <a:lvl1pPr algn="r">
        <a:defRPr sz="1200">
          <a:solidFill>
            <a:schemeClr val="tx1"/>
          </a:solidFill>
          <a:latin typeface="+mn-lt"/>
          <a:ea typeface="+mn-ea"/>
          <a:cs typeface="+mn-cs"/>
          <a:sym typeface="Gill Sans"/>
        </a:defRPr>
      </a:lvl1pPr>
      <a:lvl2pPr algn="r">
        <a:defRPr sz="1200">
          <a:solidFill>
            <a:schemeClr val="tx1"/>
          </a:solidFill>
          <a:latin typeface="+mn-lt"/>
          <a:ea typeface="+mn-ea"/>
          <a:cs typeface="+mn-cs"/>
          <a:sym typeface="Gill Sans"/>
        </a:defRPr>
      </a:lvl2pPr>
      <a:lvl3pPr algn="r">
        <a:defRPr sz="1200">
          <a:solidFill>
            <a:schemeClr val="tx1"/>
          </a:solidFill>
          <a:latin typeface="+mn-lt"/>
          <a:ea typeface="+mn-ea"/>
          <a:cs typeface="+mn-cs"/>
          <a:sym typeface="Gill Sans"/>
        </a:defRPr>
      </a:lvl3pPr>
      <a:lvl4pPr algn="r">
        <a:defRPr sz="1200">
          <a:solidFill>
            <a:schemeClr val="tx1"/>
          </a:solidFill>
          <a:latin typeface="+mn-lt"/>
          <a:ea typeface="+mn-ea"/>
          <a:cs typeface="+mn-cs"/>
          <a:sym typeface="Gill Sans"/>
        </a:defRPr>
      </a:lvl4pPr>
      <a:lvl5pPr algn="r">
        <a:defRPr sz="1200">
          <a:solidFill>
            <a:schemeClr val="tx1"/>
          </a:solidFill>
          <a:latin typeface="+mn-lt"/>
          <a:ea typeface="+mn-ea"/>
          <a:cs typeface="+mn-cs"/>
          <a:sym typeface="Gill Sans"/>
        </a:defRPr>
      </a:lvl5pPr>
      <a:lvl6pPr algn="r">
        <a:defRPr sz="1200">
          <a:solidFill>
            <a:schemeClr val="tx1"/>
          </a:solidFill>
          <a:latin typeface="+mn-lt"/>
          <a:ea typeface="+mn-ea"/>
          <a:cs typeface="+mn-cs"/>
          <a:sym typeface="Gill Sans"/>
        </a:defRPr>
      </a:lvl6pPr>
      <a:lvl7pPr algn="r">
        <a:defRPr sz="1200">
          <a:solidFill>
            <a:schemeClr val="tx1"/>
          </a:solidFill>
          <a:latin typeface="+mn-lt"/>
          <a:ea typeface="+mn-ea"/>
          <a:cs typeface="+mn-cs"/>
          <a:sym typeface="Gill Sans"/>
        </a:defRPr>
      </a:lvl7pPr>
      <a:lvl8pPr algn="r">
        <a:defRPr sz="1200">
          <a:solidFill>
            <a:schemeClr val="tx1"/>
          </a:solidFill>
          <a:latin typeface="+mn-lt"/>
          <a:ea typeface="+mn-ea"/>
          <a:cs typeface="+mn-cs"/>
          <a:sym typeface="Gill Sans"/>
        </a:defRPr>
      </a:lvl8pPr>
      <a:lvl9pPr algn="r">
        <a:defRPr sz="12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YjWuVrzvZYA" TargetMode="External"/><Relationship Id="rId3" Type="http://schemas.openxmlformats.org/officeDocument/2006/relationships/hyperlink" Target="http://www.youtube.com/watch?v=FVuAwBGw_pQ"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title"/>
          </p:nvPr>
        </p:nvSpPr>
        <p:spPr>
          <a:xfrm>
            <a:off x="1269998" y="3225800"/>
            <a:ext cx="10464804" cy="2540000"/>
          </a:xfrm>
          <a:prstGeom prst="rect">
            <a:avLst/>
          </a:prstGeom>
        </p:spPr>
        <p:txBody>
          <a:bodyPr lIns="0" tIns="0" rIns="0" bIns="0">
            <a:normAutofit fontScale="100000" lnSpcReduction="0"/>
          </a:bodyPr>
          <a:lstStyle/>
          <a:p>
            <a:pPr lvl="0">
              <a:defRPr sz="1800"/>
            </a:pPr>
            <a:r>
              <a:rPr sz="8400"/>
              <a:t>Eukaryotic Genes and mRNA Processing</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 name="image12.png"/>
          <p:cNvPicPr/>
          <p:nvPr/>
        </p:nvPicPr>
        <p:blipFill>
          <a:blip r:embed="rId2">
            <a:extLst/>
          </a:blip>
          <a:stretch>
            <a:fillRect/>
          </a:stretch>
        </p:blipFill>
        <p:spPr>
          <a:xfrm>
            <a:off x="1943100" y="69850"/>
            <a:ext cx="8178800" cy="1606550"/>
          </a:xfrm>
          <a:prstGeom prst="rect">
            <a:avLst/>
          </a:prstGeom>
          <a:ln w="12700">
            <a:miter lim="400000"/>
          </a:ln>
        </p:spPr>
      </p:pic>
      <p:pic>
        <p:nvPicPr>
          <p:cNvPr id="83" name="image13.png"/>
          <p:cNvPicPr/>
          <p:nvPr/>
        </p:nvPicPr>
        <p:blipFill>
          <a:blip r:embed="rId3">
            <a:extLst/>
          </a:blip>
          <a:stretch>
            <a:fillRect/>
          </a:stretch>
        </p:blipFill>
        <p:spPr>
          <a:xfrm>
            <a:off x="2133600" y="3962400"/>
            <a:ext cx="7797800" cy="635000"/>
          </a:xfrm>
          <a:prstGeom prst="rect">
            <a:avLst/>
          </a:prstGeom>
          <a:ln w="12700">
            <a:miter lim="400000"/>
          </a:ln>
        </p:spPr>
      </p:pic>
      <p:pic>
        <p:nvPicPr>
          <p:cNvPr id="84" name="image14.png"/>
          <p:cNvPicPr/>
          <p:nvPr/>
        </p:nvPicPr>
        <p:blipFill>
          <a:blip r:embed="rId4">
            <a:extLst/>
          </a:blip>
          <a:stretch>
            <a:fillRect/>
          </a:stretch>
        </p:blipFill>
        <p:spPr>
          <a:xfrm>
            <a:off x="2260600" y="4610100"/>
            <a:ext cx="7531100" cy="660400"/>
          </a:xfrm>
          <a:prstGeom prst="rect">
            <a:avLst/>
          </a:prstGeom>
          <a:ln w="12700">
            <a:miter lim="400000"/>
          </a:ln>
        </p:spPr>
      </p:pic>
      <p:sp>
        <p:nvSpPr>
          <p:cNvPr id="85" name="Shape 85"/>
          <p:cNvSpPr/>
          <p:nvPr/>
        </p:nvSpPr>
        <p:spPr>
          <a:xfrm>
            <a:off x="1169987" y="1924050"/>
            <a:ext cx="9728201"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Cross-exon recognition complex (CERC)</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Serine/arginine (SR) proteins bind to exon splicing enhancers (ESE) which defines 5’-GU and 3‘AG splice sites (exon definition)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Directs spliceosome assembly</a:t>
            </a:r>
          </a:p>
        </p:txBody>
      </p:sp>
      <p:sp>
        <p:nvSpPr>
          <p:cNvPr id="86" name="Shape 86"/>
          <p:cNvSpPr/>
          <p:nvPr/>
        </p:nvSpPr>
        <p:spPr>
          <a:xfrm>
            <a:off x="1168400" y="5524499"/>
            <a:ext cx="9728200" cy="355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Activators (SR proteins): contain RNA recognition motifs (RRMs) and Ser/Arg-rich regions for protein-protein interactions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Interact with both exonic and intronic splicing enhancers (ESEs, ISEs) and stimulate constitutive and alternative splicing</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Remain bound, required for transport</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Inhibitors (hnRNP): contain RRMs and Gly-rich regions for protein-protein interactions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Interact with both exonic and intronic splicing surpressors (ESSs, ISSs) and sterically block SR proteins, splicing factors, and spliceosome </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 name="image15.png"/>
          <p:cNvPicPr/>
          <p:nvPr/>
        </p:nvPicPr>
        <p:blipFill>
          <a:blip r:embed="rId2">
            <a:extLst/>
          </a:blip>
          <a:stretch>
            <a:fillRect/>
          </a:stretch>
        </p:blipFill>
        <p:spPr>
          <a:xfrm>
            <a:off x="1026317" y="2349500"/>
            <a:ext cx="10952166" cy="505460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 name="image16.png"/>
          <p:cNvPicPr/>
          <p:nvPr/>
        </p:nvPicPr>
        <p:blipFill>
          <a:blip r:embed="rId2">
            <a:extLst/>
          </a:blip>
          <a:stretch>
            <a:fillRect/>
          </a:stretch>
        </p:blipFill>
        <p:spPr>
          <a:xfrm>
            <a:off x="406400" y="1797050"/>
            <a:ext cx="5549900" cy="1212850"/>
          </a:xfrm>
          <a:prstGeom prst="rect">
            <a:avLst/>
          </a:prstGeom>
          <a:ln w="12700">
            <a:miter lim="400000"/>
          </a:ln>
        </p:spPr>
      </p:pic>
      <p:pic>
        <p:nvPicPr>
          <p:cNvPr id="91" name="image17.png"/>
          <p:cNvPicPr/>
          <p:nvPr/>
        </p:nvPicPr>
        <p:blipFill>
          <a:blip r:embed="rId3">
            <a:extLst/>
          </a:blip>
          <a:stretch>
            <a:fillRect/>
          </a:stretch>
        </p:blipFill>
        <p:spPr>
          <a:xfrm>
            <a:off x="6475412" y="228600"/>
            <a:ext cx="6122988" cy="4356100"/>
          </a:xfrm>
          <a:prstGeom prst="rect">
            <a:avLst/>
          </a:prstGeom>
          <a:ln w="12700">
            <a:miter lim="400000"/>
          </a:ln>
        </p:spPr>
      </p:pic>
      <p:sp>
        <p:nvSpPr>
          <p:cNvPr id="92" name="Shape 92"/>
          <p:cNvSpPr/>
          <p:nvPr/>
        </p:nvSpPr>
        <p:spPr>
          <a:xfrm>
            <a:off x="623886" y="5962648"/>
            <a:ext cx="5118103" cy="2133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One gene, one mRNA, one protein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Only ~5% of human genes are simple transcriptional units (all yeast genes)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RNA splicing is invariant, or constitutive</a:t>
            </a:r>
          </a:p>
        </p:txBody>
      </p:sp>
      <p:sp>
        <p:nvSpPr>
          <p:cNvPr id="93" name="Shape 93"/>
          <p:cNvSpPr/>
          <p:nvPr/>
        </p:nvSpPr>
        <p:spPr>
          <a:xfrm>
            <a:off x="6972300" y="4902199"/>
            <a:ext cx="5118100" cy="4267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One gene, multiple mRNAs, multiple proteins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Most genes in higher eukaryotes, including humans, are complex transcriptional units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1) Alternative splicing</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2) Alternative polyadenylation</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3) Alternative promoter</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These are often used in combination</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 name="image18.png"/>
          <p:cNvPicPr/>
          <p:nvPr/>
        </p:nvPicPr>
        <p:blipFill>
          <a:blip r:embed="rId2">
            <a:extLst/>
          </a:blip>
          <a:stretch>
            <a:fillRect/>
          </a:stretch>
        </p:blipFill>
        <p:spPr>
          <a:xfrm>
            <a:off x="165100" y="2044700"/>
            <a:ext cx="7597775" cy="1295400"/>
          </a:xfrm>
          <a:prstGeom prst="rect">
            <a:avLst/>
          </a:prstGeom>
          <a:ln w="12700">
            <a:miter lim="400000"/>
          </a:ln>
        </p:spPr>
      </p:pic>
      <p:pic>
        <p:nvPicPr>
          <p:cNvPr id="96" name="image19.png"/>
          <p:cNvPicPr/>
          <p:nvPr/>
        </p:nvPicPr>
        <p:blipFill>
          <a:blip r:embed="rId3">
            <a:extLst/>
          </a:blip>
          <a:stretch>
            <a:fillRect/>
          </a:stretch>
        </p:blipFill>
        <p:spPr>
          <a:xfrm>
            <a:off x="8002586" y="622300"/>
            <a:ext cx="4546602" cy="4130675"/>
          </a:xfrm>
          <a:prstGeom prst="rect">
            <a:avLst/>
          </a:prstGeom>
          <a:ln w="12700">
            <a:miter lim="400000"/>
          </a:ln>
        </p:spPr>
      </p:pic>
      <p:sp>
        <p:nvSpPr>
          <p:cNvPr id="97" name="Shape 97"/>
          <p:cNvSpPr/>
          <p:nvPr/>
        </p:nvSpPr>
        <p:spPr>
          <a:xfrm>
            <a:off x="217487" y="4083048"/>
            <a:ext cx="7480301" cy="4978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Transcription and mRNA processing are coupled, and the CTD tail of RNA polymerase serves as a platform for all of these steps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5’ cap added immediately after the initiation of transcription (when pre-mRNA is only ~25-30 nt long)</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Spliceosome assembled at CTD of RNA polymerase as exons are transcribed and defined (5’ splice sites are </a:t>
            </a:r>
            <a:r>
              <a:rPr sz="2400" u="sng">
                <a:latin typeface="Gill Sans"/>
                <a:ea typeface="Gill Sans"/>
                <a:cs typeface="Gill Sans"/>
                <a:sym typeface="Gill Sans"/>
              </a:rPr>
              <a:t>usually</a:t>
            </a:r>
            <a:r>
              <a:rPr sz="2400">
                <a:latin typeface="Gill Sans"/>
                <a:ea typeface="Gill Sans"/>
                <a:cs typeface="Gill Sans"/>
                <a:sym typeface="Gill Sans"/>
              </a:rPr>
              <a:t> spliced to adjacent 3’ splice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Splicing occurs at a slower rate than transcription, polyadenylation usually occurs before splicing is complete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This defines the exonic content of the mRNA and splicing continues until completion</a:t>
            </a:r>
          </a:p>
        </p:txBody>
      </p:sp>
      <p:sp>
        <p:nvSpPr>
          <p:cNvPr id="98" name="Shape 98"/>
          <p:cNvSpPr/>
          <p:nvPr/>
        </p:nvSpPr>
        <p:spPr>
          <a:xfrm>
            <a:off x="7708900" y="5156200"/>
            <a:ext cx="5118100" cy="284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Exon junction complex (EJC)</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PolyA binding complex (PAB)</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Cap binding complex (CBC)</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mRNA exporter complex uses GTP hydrolysis to export mature mRNA into the cytoplasm where CBC is replaced by eIF4 and EJC and PAB are recycled</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 name="image20.png"/>
          <p:cNvPicPr/>
          <p:nvPr/>
        </p:nvPicPr>
        <p:blipFill>
          <a:blip r:embed="rId2">
            <a:extLst/>
          </a:blip>
          <a:stretch>
            <a:fillRect/>
          </a:stretch>
        </p:blipFill>
        <p:spPr>
          <a:xfrm>
            <a:off x="209404" y="2192263"/>
            <a:ext cx="6059819" cy="2074831"/>
          </a:xfrm>
          <a:prstGeom prst="rect">
            <a:avLst/>
          </a:prstGeom>
          <a:ln w="12700">
            <a:miter lim="400000"/>
          </a:ln>
        </p:spPr>
      </p:pic>
      <p:pic>
        <p:nvPicPr>
          <p:cNvPr id="101" name="image21.png"/>
          <p:cNvPicPr/>
          <p:nvPr/>
        </p:nvPicPr>
        <p:blipFill>
          <a:blip r:embed="rId3">
            <a:extLst/>
          </a:blip>
          <a:stretch>
            <a:fillRect/>
          </a:stretch>
        </p:blipFill>
        <p:spPr>
          <a:xfrm>
            <a:off x="6704882" y="425758"/>
            <a:ext cx="6059820" cy="2391587"/>
          </a:xfrm>
          <a:prstGeom prst="rect">
            <a:avLst/>
          </a:prstGeom>
          <a:ln w="12700">
            <a:miter lim="400000"/>
          </a:ln>
        </p:spPr>
      </p:pic>
      <p:pic>
        <p:nvPicPr>
          <p:cNvPr id="102" name="image22.png"/>
          <p:cNvPicPr/>
          <p:nvPr/>
        </p:nvPicPr>
        <p:blipFill>
          <a:blip r:embed="rId4">
            <a:extLst/>
          </a:blip>
          <a:stretch>
            <a:fillRect/>
          </a:stretch>
        </p:blipFill>
        <p:spPr>
          <a:xfrm>
            <a:off x="6689258" y="3660235"/>
            <a:ext cx="6091070" cy="2391587"/>
          </a:xfrm>
          <a:prstGeom prst="rect">
            <a:avLst/>
          </a:prstGeom>
          <a:ln w="12700">
            <a:miter lim="400000"/>
          </a:ln>
        </p:spPr>
      </p:pic>
      <p:sp>
        <p:nvSpPr>
          <p:cNvPr id="103" name="Shape 103"/>
          <p:cNvSpPr/>
          <p:nvPr/>
        </p:nvSpPr>
        <p:spPr>
          <a:xfrm>
            <a:off x="6870796" y="6528165"/>
            <a:ext cx="5727993" cy="213374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Dystrophin gene (</a:t>
            </a:r>
            <a:r>
              <a:rPr i="1" sz="2400">
                <a:latin typeface="Gill Sans"/>
                <a:ea typeface="Gill Sans"/>
                <a:cs typeface="Gill Sans"/>
                <a:sym typeface="Gill Sans"/>
              </a:rPr>
              <a:t>DMD)</a:t>
            </a:r>
            <a:endParaRPr i="1" sz="2400">
              <a:latin typeface="Gill Sans"/>
              <a:ea typeface="Gill Sans"/>
              <a:cs typeface="Gill Sans"/>
              <a:sym typeface="Gill Sans"/>
            </a:endParaRPr>
          </a:p>
          <a:p>
            <a:pPr lvl="0" algn="ctr">
              <a:defRPr sz="1800"/>
            </a:pPr>
            <a:endParaRPr i="1" sz="2400">
              <a:latin typeface="Gill Sans"/>
              <a:ea typeface="Gill Sans"/>
              <a:cs typeface="Gill Sans"/>
              <a:sym typeface="Gill Sans"/>
            </a:endParaRPr>
          </a:p>
          <a:p>
            <a:pPr lvl="0" algn="ctr">
              <a:defRPr sz="1800"/>
            </a:pPr>
            <a:r>
              <a:rPr sz="2400">
                <a:latin typeface="Gill Sans"/>
                <a:ea typeface="Gill Sans"/>
                <a:cs typeface="Gill Sans"/>
                <a:sym typeface="Gill Sans"/>
              </a:rPr>
              <a:t>T to A point mutations in Exon 31 leads to leads to a STOP codon, and creates a new ESS site that binds hnRNP-A1, which causes Exon 31 skipping</a:t>
            </a:r>
          </a:p>
        </p:txBody>
      </p:sp>
      <p:sp>
        <p:nvSpPr>
          <p:cNvPr id="104" name="Shape 104"/>
          <p:cNvSpPr/>
          <p:nvPr/>
        </p:nvSpPr>
        <p:spPr>
          <a:xfrm>
            <a:off x="375316" y="5037902"/>
            <a:ext cx="5727994" cy="24893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Drosophila </a:t>
            </a:r>
            <a:r>
              <a:rPr i="1" sz="2400">
                <a:latin typeface="Gill Sans"/>
                <a:ea typeface="Gill Sans"/>
                <a:cs typeface="Gill Sans"/>
                <a:sym typeface="Gill Sans"/>
              </a:rPr>
              <a:t>DSCAM</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Can produce 38,016 alternatively-splices mRNAs and proteins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This gene is involved in complex eye development</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xfrm>
            <a:off x="1269998" y="3657600"/>
            <a:ext cx="10464804" cy="2438400"/>
          </a:xfrm>
          <a:prstGeom prst="rect">
            <a:avLst/>
          </a:prstGeom>
        </p:spPr>
        <p:txBody>
          <a:bodyPr lIns="0" tIns="0" rIns="0" bIns="0">
            <a:normAutofit fontScale="100000" lnSpcReduction="0"/>
          </a:bodyPr>
          <a:lstStyle>
            <a:lvl1pPr defTabSz="868680">
              <a:defRPr sz="7900"/>
            </a:lvl1pPr>
          </a:lstStyle>
          <a:p>
            <a:pPr lvl="0">
              <a:defRPr sz="1800"/>
            </a:pPr>
            <a:r>
              <a:rPr sz="7900"/>
              <a:t>The Genetic Code and Transfer RNA (tRNA)</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image23.png"/>
          <p:cNvPicPr/>
          <p:nvPr/>
        </p:nvPicPr>
        <p:blipFill>
          <a:blip r:embed="rId2">
            <a:extLst/>
          </a:blip>
          <a:stretch>
            <a:fillRect/>
          </a:stretch>
        </p:blipFill>
        <p:spPr>
          <a:xfrm>
            <a:off x="3098800" y="0"/>
            <a:ext cx="6807200" cy="5791200"/>
          </a:xfrm>
          <a:prstGeom prst="rect">
            <a:avLst/>
          </a:prstGeom>
          <a:ln w="12700">
            <a:miter lim="400000"/>
          </a:ln>
        </p:spPr>
      </p:pic>
      <p:sp>
        <p:nvSpPr>
          <p:cNvPr id="109" name="Shape 109"/>
          <p:cNvSpPr/>
          <p:nvPr/>
        </p:nvSpPr>
        <p:spPr>
          <a:xfrm>
            <a:off x="1638300" y="5930899"/>
            <a:ext cx="9728200" cy="355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Genetic and biochemical studies established the three base code for amino acids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60 codons code for 20 amino acids, with 3 STOP signals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The genetic code is degenerate, meaning that more than one codon codes for a single amino acid (</a:t>
            </a:r>
            <a:r>
              <a:rPr sz="2400" u="sng">
                <a:latin typeface="Gill Sans"/>
                <a:ea typeface="Gill Sans"/>
                <a:cs typeface="Gill Sans"/>
                <a:sym typeface="Gill Sans"/>
              </a:rPr>
              <a:t>except</a:t>
            </a:r>
            <a:r>
              <a:rPr sz="2400">
                <a:latin typeface="Gill Sans"/>
                <a:ea typeface="Gill Sans"/>
                <a:cs typeface="Gill Sans"/>
                <a:sym typeface="Gill Sans"/>
              </a:rPr>
              <a:t> Met and Trp)</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Mutations in first position give rise to similar amino acids, mutations in second position that maintain purines or pyrimidines give rise to similar amino acids, and mutations in the third position rarely change the amino acid</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 name="image24.png"/>
          <p:cNvPicPr/>
          <p:nvPr/>
        </p:nvPicPr>
        <p:blipFill>
          <a:blip r:embed="rId2">
            <a:extLst/>
          </a:blip>
          <a:stretch>
            <a:fillRect/>
          </a:stretch>
        </p:blipFill>
        <p:spPr>
          <a:xfrm>
            <a:off x="152400" y="3543300"/>
            <a:ext cx="4670425" cy="825500"/>
          </a:xfrm>
          <a:prstGeom prst="rect">
            <a:avLst/>
          </a:prstGeom>
          <a:ln w="12700">
            <a:miter lim="400000"/>
          </a:ln>
        </p:spPr>
      </p:pic>
      <p:pic>
        <p:nvPicPr>
          <p:cNvPr id="112" name="image25.png"/>
          <p:cNvPicPr/>
          <p:nvPr/>
        </p:nvPicPr>
        <p:blipFill>
          <a:blip r:embed="rId3">
            <a:extLst/>
          </a:blip>
          <a:stretch>
            <a:fillRect/>
          </a:stretch>
        </p:blipFill>
        <p:spPr>
          <a:xfrm>
            <a:off x="215900" y="5715000"/>
            <a:ext cx="4859338" cy="749300"/>
          </a:xfrm>
          <a:prstGeom prst="rect">
            <a:avLst/>
          </a:prstGeom>
          <a:ln w="12700">
            <a:miter lim="400000"/>
          </a:ln>
        </p:spPr>
      </p:pic>
      <p:pic>
        <p:nvPicPr>
          <p:cNvPr id="113" name="image26.png"/>
          <p:cNvPicPr/>
          <p:nvPr/>
        </p:nvPicPr>
        <p:blipFill>
          <a:blip r:embed="rId4">
            <a:extLst/>
          </a:blip>
          <a:stretch>
            <a:fillRect/>
          </a:stretch>
        </p:blipFill>
        <p:spPr>
          <a:xfrm>
            <a:off x="0" y="7366000"/>
            <a:ext cx="5308600" cy="1577975"/>
          </a:xfrm>
          <a:prstGeom prst="rect">
            <a:avLst/>
          </a:prstGeom>
          <a:ln w="12700">
            <a:miter lim="400000"/>
          </a:ln>
        </p:spPr>
      </p:pic>
      <p:sp>
        <p:nvSpPr>
          <p:cNvPr id="114" name="Shape 114"/>
          <p:cNvSpPr/>
          <p:nvPr/>
        </p:nvSpPr>
        <p:spPr>
          <a:xfrm>
            <a:off x="154483" y="1416049"/>
            <a:ext cx="4656733" cy="838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a:defRPr sz="1800"/>
            </a:pPr>
            <a:r>
              <a:rPr sz="2400">
                <a:latin typeface="Comic Sans MS"/>
                <a:ea typeface="Comic Sans MS"/>
                <a:cs typeface="Comic Sans MS"/>
                <a:sym typeface="Comic Sans MS"/>
              </a:rPr>
              <a:t>CCC UUA GGU -&gt; CC</a:t>
            </a:r>
            <a:r>
              <a:rPr sz="2400" u="sng">
                <a:latin typeface="Comic Sans MS"/>
                <a:ea typeface="Comic Sans MS"/>
                <a:cs typeface="Comic Sans MS"/>
                <a:sym typeface="Comic Sans MS"/>
              </a:rPr>
              <a:t>A</a:t>
            </a:r>
            <a:r>
              <a:rPr sz="2400">
                <a:latin typeface="Comic Sans MS"/>
                <a:ea typeface="Comic Sans MS"/>
                <a:cs typeface="Comic Sans MS"/>
                <a:sym typeface="Comic Sans MS"/>
              </a:rPr>
              <a:t> UUA GGU</a:t>
            </a:r>
            <a:endParaRPr sz="2400">
              <a:latin typeface="Comic Sans MS"/>
              <a:ea typeface="Comic Sans MS"/>
              <a:cs typeface="Comic Sans MS"/>
              <a:sym typeface="Comic Sans MS"/>
            </a:endParaRPr>
          </a:p>
          <a:p>
            <a:pPr lvl="0" algn="ctr">
              <a:defRPr sz="1800"/>
            </a:pPr>
            <a:r>
              <a:rPr sz="2400">
                <a:latin typeface="Comic Sans MS"/>
                <a:ea typeface="Comic Sans MS"/>
                <a:cs typeface="Comic Sans MS"/>
                <a:sym typeface="Comic Sans MS"/>
              </a:rPr>
              <a:t>Pro   Leu   Gly -&gt; Pro   Leu   Gly</a:t>
            </a:r>
          </a:p>
        </p:txBody>
      </p:sp>
      <p:sp>
        <p:nvSpPr>
          <p:cNvPr id="115" name="Shape 115"/>
          <p:cNvSpPr/>
          <p:nvPr/>
        </p:nvSpPr>
        <p:spPr>
          <a:xfrm>
            <a:off x="7202486" y="946150"/>
            <a:ext cx="5118102"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b="1" sz="2400">
                <a:latin typeface="Gill Sans"/>
                <a:ea typeface="Gill Sans"/>
                <a:cs typeface="Gill Sans"/>
                <a:sym typeface="Gill Sans"/>
              </a:rPr>
              <a:t>Silent Mutation</a:t>
            </a:r>
            <a:endParaRPr b="1"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One codon changed to another codon that codes for the same amino acid</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Does not change the protein sequence</a:t>
            </a:r>
          </a:p>
        </p:txBody>
      </p:sp>
      <p:sp>
        <p:nvSpPr>
          <p:cNvPr id="116" name="Shape 116"/>
          <p:cNvSpPr/>
          <p:nvPr/>
        </p:nvSpPr>
        <p:spPr>
          <a:xfrm>
            <a:off x="7200900" y="3073400"/>
            <a:ext cx="5118100"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b="1" sz="2400">
                <a:latin typeface="Gill Sans"/>
                <a:ea typeface="Gill Sans"/>
                <a:cs typeface="Gill Sans"/>
                <a:sym typeface="Gill Sans"/>
              </a:rPr>
              <a:t>Missense Mutation</a:t>
            </a:r>
            <a:endParaRPr b="1"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One codon changed to another that codes for a different amino acid</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Changes a single amino acid</a:t>
            </a:r>
          </a:p>
        </p:txBody>
      </p:sp>
      <p:sp>
        <p:nvSpPr>
          <p:cNvPr id="117" name="Shape 117"/>
          <p:cNvSpPr/>
          <p:nvPr/>
        </p:nvSpPr>
        <p:spPr>
          <a:xfrm>
            <a:off x="7200900" y="5207000"/>
            <a:ext cx="5118100" cy="177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b="1" sz="2400">
                <a:latin typeface="Gill Sans"/>
                <a:ea typeface="Gill Sans"/>
                <a:cs typeface="Gill Sans"/>
                <a:sym typeface="Gill Sans"/>
              </a:rPr>
              <a:t>Nonsense Mutation</a:t>
            </a:r>
            <a:endParaRPr b="1"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One amino acid coding codon changed to a STOP codon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Premature termination of translation</a:t>
            </a:r>
          </a:p>
        </p:txBody>
      </p:sp>
      <p:sp>
        <p:nvSpPr>
          <p:cNvPr id="118" name="Shape 118"/>
          <p:cNvSpPr/>
          <p:nvPr/>
        </p:nvSpPr>
        <p:spPr>
          <a:xfrm>
            <a:off x="7200900" y="7340599"/>
            <a:ext cx="5118100" cy="2133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b="1" sz="2400">
                <a:latin typeface="Gill Sans"/>
                <a:ea typeface="Gill Sans"/>
                <a:cs typeface="Gill Sans"/>
                <a:sym typeface="Gill Sans"/>
              </a:rPr>
              <a:t>Frameshift Mutation</a:t>
            </a:r>
            <a:endParaRPr b="1"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Insertion of one or two bases that changes or “shifts” the ORF</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Changes the remainder of the protein sequence</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0" name="image27.png"/>
          <p:cNvPicPr/>
          <p:nvPr/>
        </p:nvPicPr>
        <p:blipFill>
          <a:blip r:embed="rId2">
            <a:extLst/>
          </a:blip>
          <a:stretch>
            <a:fillRect/>
          </a:stretch>
        </p:blipFill>
        <p:spPr>
          <a:xfrm>
            <a:off x="609600" y="1270454"/>
            <a:ext cx="11785600" cy="4130677"/>
          </a:xfrm>
          <a:prstGeom prst="rect">
            <a:avLst/>
          </a:prstGeom>
          <a:ln w="12700">
            <a:miter lim="400000"/>
          </a:ln>
        </p:spPr>
      </p:pic>
      <p:sp>
        <p:nvSpPr>
          <p:cNvPr id="121" name="Shape 121"/>
          <p:cNvSpPr/>
          <p:nvPr/>
        </p:nvSpPr>
        <p:spPr>
          <a:xfrm>
            <a:off x="2615617" y="5993945"/>
            <a:ext cx="7773566" cy="248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Codons are read 5’ to 3’</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Codons are non-overlapping, there are no gaps between codons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Translated in a fixed reading frame set by a START codon (AUG, which encodes Met)</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image28.png"/>
          <p:cNvPicPr/>
          <p:nvPr/>
        </p:nvPicPr>
        <p:blipFill>
          <a:blip r:embed="rId2">
            <a:extLst/>
          </a:blip>
          <a:stretch>
            <a:fillRect/>
          </a:stretch>
        </p:blipFill>
        <p:spPr>
          <a:xfrm>
            <a:off x="406400" y="-165100"/>
            <a:ext cx="5116513" cy="5976938"/>
          </a:xfrm>
          <a:prstGeom prst="rect">
            <a:avLst/>
          </a:prstGeom>
          <a:ln w="12700">
            <a:miter lim="400000"/>
          </a:ln>
        </p:spPr>
      </p:pic>
      <p:pic>
        <p:nvPicPr>
          <p:cNvPr id="124" name="image29.png"/>
          <p:cNvPicPr/>
          <p:nvPr/>
        </p:nvPicPr>
        <p:blipFill>
          <a:blip r:embed="rId3">
            <a:extLst/>
          </a:blip>
          <a:stretch>
            <a:fillRect/>
          </a:stretch>
        </p:blipFill>
        <p:spPr>
          <a:xfrm>
            <a:off x="215900" y="5713412"/>
            <a:ext cx="5499100" cy="4103688"/>
          </a:xfrm>
          <a:prstGeom prst="rect">
            <a:avLst/>
          </a:prstGeom>
          <a:ln w="12700">
            <a:miter lim="400000"/>
          </a:ln>
        </p:spPr>
      </p:pic>
      <p:pic>
        <p:nvPicPr>
          <p:cNvPr id="125" name="image30.png"/>
          <p:cNvPicPr/>
          <p:nvPr/>
        </p:nvPicPr>
        <p:blipFill>
          <a:blip r:embed="rId4">
            <a:extLst/>
          </a:blip>
          <a:stretch>
            <a:fillRect/>
          </a:stretch>
        </p:blipFill>
        <p:spPr>
          <a:xfrm>
            <a:off x="5611017" y="814640"/>
            <a:ext cx="6951666" cy="2590802"/>
          </a:xfrm>
          <a:prstGeom prst="rect">
            <a:avLst/>
          </a:prstGeom>
          <a:ln w="12700">
            <a:miter lim="400000"/>
          </a:ln>
        </p:spPr>
      </p:pic>
      <p:sp>
        <p:nvSpPr>
          <p:cNvPr id="126" name="Shape 126"/>
          <p:cNvSpPr/>
          <p:nvPr/>
        </p:nvSpPr>
        <p:spPr>
          <a:xfrm>
            <a:off x="6032500" y="4018434"/>
            <a:ext cx="6108700" cy="533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Transfer RNA (tRNA) is an adaptor molecule in translation</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Reads mRNA codons and delivers the correct amino acid to the ribosome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70-80 nt long, folded into well-established and similar secondary and tertiary structures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Transcribed as larger precursors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CCA at exposed 3’-end of tRNA molecule enzymatically added, rather than transcribed</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Anticodon region base pairs with mRNA codon, and correct amino acid attached to 3’-end at CCA</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 name="image1.png"/>
          <p:cNvPicPr/>
          <p:nvPr/>
        </p:nvPicPr>
        <p:blipFill>
          <a:blip r:embed="rId2">
            <a:extLst/>
          </a:blip>
          <a:stretch>
            <a:fillRect/>
          </a:stretch>
        </p:blipFill>
        <p:spPr>
          <a:xfrm>
            <a:off x="1739900" y="520700"/>
            <a:ext cx="9512300" cy="1905000"/>
          </a:xfrm>
          <a:prstGeom prst="rect">
            <a:avLst/>
          </a:prstGeom>
          <a:ln w="12700">
            <a:miter lim="400000"/>
          </a:ln>
        </p:spPr>
      </p:pic>
      <p:sp>
        <p:nvSpPr>
          <p:cNvPr id="45" name="Shape 45"/>
          <p:cNvSpPr/>
          <p:nvPr/>
        </p:nvSpPr>
        <p:spPr>
          <a:xfrm>
            <a:off x="1639887" y="3486149"/>
            <a:ext cx="9728201" cy="4267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Eukaryotic mRNAs ARE NOT gene replicas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Pre-mRNA transcribed in the nucleus, goes through processing: 1) 5’ cap addition, 2) 3’ cleavage and polyadenylation, and 3) splicing</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Transported into the cytoplasm, where translation occurs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5’-UTR: 5’ cap to the start of translation (AUG)</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Coding Region:  Start of translation (AUG) through multiple codons in open reading frame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3’-UTR: STOP codon and polyadenylation signal sequences, as well as regulatory sequences that control stability, localization, and translation</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image31.png"/>
          <p:cNvPicPr/>
          <p:nvPr/>
        </p:nvPicPr>
        <p:blipFill>
          <a:blip r:embed="rId3">
            <a:extLst/>
          </a:blip>
          <a:stretch>
            <a:fillRect/>
          </a:stretch>
        </p:blipFill>
        <p:spPr>
          <a:xfrm>
            <a:off x="520700" y="357186"/>
            <a:ext cx="6340475" cy="4013203"/>
          </a:xfrm>
          <a:prstGeom prst="rect">
            <a:avLst/>
          </a:prstGeom>
          <a:ln w="12700">
            <a:miter lim="400000"/>
          </a:ln>
        </p:spPr>
      </p:pic>
      <p:pic>
        <p:nvPicPr>
          <p:cNvPr id="129" name="image32.png"/>
          <p:cNvPicPr/>
          <p:nvPr/>
        </p:nvPicPr>
        <p:blipFill>
          <a:blip r:embed="rId4">
            <a:extLst/>
          </a:blip>
          <a:stretch>
            <a:fillRect/>
          </a:stretch>
        </p:blipFill>
        <p:spPr>
          <a:xfrm>
            <a:off x="292100" y="4721225"/>
            <a:ext cx="6772275" cy="4699000"/>
          </a:xfrm>
          <a:prstGeom prst="rect">
            <a:avLst/>
          </a:prstGeom>
          <a:ln w="12700">
            <a:miter lim="400000"/>
          </a:ln>
        </p:spPr>
      </p:pic>
      <p:sp>
        <p:nvSpPr>
          <p:cNvPr id="130" name="Shape 130"/>
          <p:cNvSpPr/>
          <p:nvPr/>
        </p:nvSpPr>
        <p:spPr>
          <a:xfrm>
            <a:off x="7162800" y="1143000"/>
            <a:ext cx="5397500" cy="7467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tRNA synthetase catalyzes the reaction that attaches the amino acid to the 3’-CCA-OH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tRNA molecules with different anticodons that code for the same amino acid (isoaccepting tRNAs) are charged by the same synthetase (one synthetase for each of the 20 amino acids)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Acceptor stem, discriminator base (fourth base from 3’-end), and anticodon loop recognized by synthetase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These are the only regions that contribute to differences in three-dimensional structure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1) ATP + amino acid --&gt; amino acyl-AMP + pyrophosphate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2) amino acyl-AMP + tRNA --&gt; amino acyl-tRNA + AMP </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image33.png"/>
          <p:cNvPicPr/>
          <p:nvPr/>
        </p:nvPicPr>
        <p:blipFill>
          <a:blip r:embed="rId2">
            <a:extLst/>
          </a:blip>
          <a:stretch>
            <a:fillRect/>
          </a:stretch>
        </p:blipFill>
        <p:spPr>
          <a:xfrm>
            <a:off x="288028" y="1630883"/>
            <a:ext cx="6273802" cy="5499102"/>
          </a:xfrm>
          <a:prstGeom prst="rect">
            <a:avLst/>
          </a:prstGeom>
          <a:ln w="12700">
            <a:miter lim="400000"/>
          </a:ln>
        </p:spPr>
      </p:pic>
      <p:pic>
        <p:nvPicPr>
          <p:cNvPr id="135" name="image34.png"/>
          <p:cNvPicPr/>
          <p:nvPr/>
        </p:nvPicPr>
        <p:blipFill>
          <a:blip r:embed="rId3">
            <a:extLst/>
          </a:blip>
          <a:stretch>
            <a:fillRect/>
          </a:stretch>
        </p:blipFill>
        <p:spPr>
          <a:xfrm>
            <a:off x="6456950" y="4669139"/>
            <a:ext cx="6280716" cy="3459392"/>
          </a:xfrm>
          <a:prstGeom prst="rect">
            <a:avLst/>
          </a:prstGeom>
          <a:ln w="12700">
            <a:miter lim="400000"/>
          </a:ln>
        </p:spPr>
      </p:pic>
      <p:sp>
        <p:nvSpPr>
          <p:cNvPr id="136" name="Shape 136"/>
          <p:cNvSpPr/>
          <p:nvPr/>
        </p:nvSpPr>
        <p:spPr>
          <a:xfrm>
            <a:off x="1638300" y="8534400"/>
            <a:ext cx="9728200" cy="1066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2400">
                <a:latin typeface="Gill Sans"/>
                <a:ea typeface="Gill Sans"/>
                <a:cs typeface="Gill Sans"/>
                <a:sym typeface="Gill Sans"/>
              </a:defRPr>
            </a:lvl1pPr>
          </a:lstStyle>
          <a:p>
            <a:pPr lvl="0">
              <a:defRPr sz="1800"/>
            </a:pPr>
            <a:r>
              <a:rPr sz="2400"/>
              <a:t>A single tRNA must recognize multiple codons, allowed for by unusual pairing between the third (3’) base of the mRNA codon and first (5’) base of the tRNA called “wobble pairing”</a:t>
            </a:r>
          </a:p>
        </p:txBody>
      </p:sp>
      <p:pic>
        <p:nvPicPr>
          <p:cNvPr id="137" name="image35.png"/>
          <p:cNvPicPr/>
          <p:nvPr/>
        </p:nvPicPr>
        <p:blipFill>
          <a:blip r:embed="rId4">
            <a:extLst/>
          </a:blip>
          <a:stretch>
            <a:fillRect/>
          </a:stretch>
        </p:blipFill>
        <p:spPr>
          <a:xfrm>
            <a:off x="6225956" y="1194723"/>
            <a:ext cx="6742705" cy="3459392"/>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xfrm>
            <a:off x="1269998" y="3581400"/>
            <a:ext cx="10464804" cy="2578100"/>
          </a:xfrm>
          <a:prstGeom prst="rect">
            <a:avLst/>
          </a:prstGeom>
        </p:spPr>
        <p:txBody>
          <a:bodyPr lIns="0" tIns="0" rIns="0" bIns="0">
            <a:normAutofit fontScale="100000" lnSpcReduction="0"/>
          </a:bodyPr>
          <a:lstStyle/>
          <a:p>
            <a:pPr lvl="0">
              <a:defRPr sz="1800"/>
            </a:pPr>
            <a:r>
              <a:rPr sz="8400"/>
              <a:t>Ribosomes and Protein Synthesis</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image36.png"/>
          <p:cNvPicPr/>
          <p:nvPr/>
        </p:nvPicPr>
        <p:blipFill>
          <a:blip r:embed="rId2">
            <a:extLst/>
          </a:blip>
          <a:stretch>
            <a:fillRect/>
          </a:stretch>
        </p:blipFill>
        <p:spPr>
          <a:xfrm>
            <a:off x="350942" y="4539455"/>
            <a:ext cx="5397503" cy="4713289"/>
          </a:xfrm>
          <a:prstGeom prst="rect">
            <a:avLst/>
          </a:prstGeom>
          <a:ln w="12700">
            <a:miter lim="400000"/>
          </a:ln>
        </p:spPr>
      </p:pic>
      <p:pic>
        <p:nvPicPr>
          <p:cNvPr id="142" name="image37.png"/>
          <p:cNvPicPr/>
          <p:nvPr/>
        </p:nvPicPr>
        <p:blipFill>
          <a:blip r:embed="rId3">
            <a:extLst/>
          </a:blip>
          <a:stretch>
            <a:fillRect/>
          </a:stretch>
        </p:blipFill>
        <p:spPr>
          <a:xfrm>
            <a:off x="350942" y="500856"/>
            <a:ext cx="5397503" cy="4064002"/>
          </a:xfrm>
          <a:prstGeom prst="rect">
            <a:avLst/>
          </a:prstGeom>
          <a:ln w="12700">
            <a:miter lim="400000"/>
          </a:ln>
        </p:spPr>
      </p:pic>
      <p:sp>
        <p:nvSpPr>
          <p:cNvPr id="143" name="Shape 143"/>
          <p:cNvSpPr/>
          <p:nvPr/>
        </p:nvSpPr>
        <p:spPr>
          <a:xfrm>
            <a:off x="5993870" y="1320800"/>
            <a:ext cx="6159503" cy="7112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Ribosome is composed of 50% protein and 50% RNA</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Eukaryotic 80S ribosome more complex and 40% larger than the prokaryotic 70S ribosome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Prokaryotic 70S ribosome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30S small subunit: contains 16S rRNA which interacts with tRNA anticodons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50S large subunit: contains 23S rRNA which catalyzes peptide bond formation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Eukaryotic 80S ribosome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40S small subunit: contains 18S rRNA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60S large subunit: contains 28S rRNA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(roles analogous to those in prokaryotic ribosome)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Each mRNA translated by multiple ribosomes simultaneously</a:t>
            </a:r>
          </a:p>
        </p:txBody>
      </p:sp>
      <p:sp>
        <p:nvSpPr>
          <p:cNvPr id="144" name="Shape 144"/>
          <p:cNvSpPr/>
          <p:nvPr/>
        </p:nvSpPr>
        <p:spPr>
          <a:xfrm>
            <a:off x="148613" y="5164299"/>
            <a:ext cx="1270003" cy="620603"/>
          </a:xfrm>
          <a:prstGeom prst="rect">
            <a:avLst/>
          </a:prstGeom>
          <a:solidFill>
            <a:srgbClr val="FFFFFF"/>
          </a:solidFill>
          <a:ln w="25400">
            <a:solidFill>
              <a:srgbClr val="FFFFFF"/>
            </a:solidFill>
          </a:ln>
        </p:spPr>
        <p:txBody>
          <a:bodyPr lIns="0" tIns="0" rIns="0" bIns="0"/>
          <a:lstStyle/>
          <a:p>
            <a:pPr lvl="0">
              <a:defRPr>
                <a:latin typeface="Gill Sans"/>
                <a:ea typeface="Gill Sans"/>
                <a:cs typeface="Gill Sans"/>
                <a:sym typeface="Gill Sans"/>
              </a:defRPr>
            </a:pP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image38.png"/>
          <p:cNvPicPr/>
          <p:nvPr/>
        </p:nvPicPr>
        <p:blipFill>
          <a:blip r:embed="rId2">
            <a:extLst/>
          </a:blip>
          <a:stretch>
            <a:fillRect/>
          </a:stretch>
        </p:blipFill>
        <p:spPr>
          <a:xfrm>
            <a:off x="228600" y="672306"/>
            <a:ext cx="4445000" cy="8408989"/>
          </a:xfrm>
          <a:prstGeom prst="rect">
            <a:avLst/>
          </a:prstGeom>
          <a:ln w="12700">
            <a:miter lim="400000"/>
          </a:ln>
        </p:spPr>
      </p:pic>
      <p:sp>
        <p:nvSpPr>
          <p:cNvPr id="147" name="Shape 147"/>
          <p:cNvSpPr/>
          <p:nvPr/>
        </p:nvSpPr>
        <p:spPr>
          <a:xfrm>
            <a:off x="5686529" y="2387598"/>
            <a:ext cx="6159503" cy="4978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Proteins are synthesized in the N-terminal to C-terminal direction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Substrate: charged tRNA</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Reaction: amino terminus of the next amino acid to be added attacks the carboxyl carbon of the growing polypeptide chain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Energy: breaking the “high energy” amino acyl-tRNA bond releases more energy than making the peptide bond takes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Ultimately, the energy comes from the ATP used in the charging reaction</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image39.png"/>
          <p:cNvPicPr/>
          <p:nvPr/>
        </p:nvPicPr>
        <p:blipFill>
          <a:blip r:embed="rId2">
            <a:extLst/>
          </a:blip>
          <a:stretch>
            <a:fillRect/>
          </a:stretch>
        </p:blipFill>
        <p:spPr>
          <a:xfrm>
            <a:off x="1587" y="1282700"/>
            <a:ext cx="4394202" cy="1828800"/>
          </a:xfrm>
          <a:prstGeom prst="rect">
            <a:avLst/>
          </a:prstGeom>
          <a:ln w="12700">
            <a:miter lim="400000"/>
          </a:ln>
        </p:spPr>
      </p:pic>
      <p:pic>
        <p:nvPicPr>
          <p:cNvPr id="150" name="image40.png"/>
          <p:cNvPicPr/>
          <p:nvPr/>
        </p:nvPicPr>
        <p:blipFill>
          <a:blip r:embed="rId3">
            <a:extLst/>
          </a:blip>
          <a:stretch>
            <a:fillRect/>
          </a:stretch>
        </p:blipFill>
        <p:spPr>
          <a:xfrm>
            <a:off x="4376737" y="774700"/>
            <a:ext cx="4246563" cy="2844800"/>
          </a:xfrm>
          <a:prstGeom prst="rect">
            <a:avLst/>
          </a:prstGeom>
          <a:ln w="12700">
            <a:miter lim="400000"/>
          </a:ln>
        </p:spPr>
      </p:pic>
      <p:pic>
        <p:nvPicPr>
          <p:cNvPr id="151" name="image41.png"/>
          <p:cNvPicPr/>
          <p:nvPr/>
        </p:nvPicPr>
        <p:blipFill>
          <a:blip r:embed="rId4">
            <a:extLst/>
          </a:blip>
          <a:stretch>
            <a:fillRect/>
          </a:stretch>
        </p:blipFill>
        <p:spPr>
          <a:xfrm>
            <a:off x="8997950" y="774700"/>
            <a:ext cx="3665538" cy="2844800"/>
          </a:xfrm>
          <a:prstGeom prst="rect">
            <a:avLst/>
          </a:prstGeom>
          <a:ln w="12700">
            <a:miter lim="400000"/>
          </a:ln>
        </p:spPr>
      </p:pic>
      <p:sp>
        <p:nvSpPr>
          <p:cNvPr id="152" name="Shape 152"/>
          <p:cNvSpPr/>
          <p:nvPr/>
        </p:nvSpPr>
        <p:spPr>
          <a:xfrm>
            <a:off x="1881187" y="4654549"/>
            <a:ext cx="9232901" cy="4267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A (“amino acyl-tRNA”) site: amino acyl-tRNA enters this site and interacts with the mRNA codon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 (“peptidyl-tRNA”) site: new peptide bonds are formed at this site with amino acyl-tRNA</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 (“exit”) site: transiently occupied by newly uncharged tRNA before leaving the ribosome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tRNA anticodon and mRNA codon interactions occur in both the A and P sites</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mRNA “kink” or bend in ribosome facilitates this interaction</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image42.png"/>
          <p:cNvPicPr/>
          <p:nvPr/>
        </p:nvPicPr>
        <p:blipFill>
          <a:blip r:embed="rId3">
            <a:extLst/>
          </a:blip>
          <a:stretch>
            <a:fillRect/>
          </a:stretch>
        </p:blipFill>
        <p:spPr>
          <a:xfrm>
            <a:off x="1689100" y="266700"/>
            <a:ext cx="9626600" cy="2743200"/>
          </a:xfrm>
          <a:prstGeom prst="rect">
            <a:avLst/>
          </a:prstGeom>
          <a:ln w="12700">
            <a:miter lim="400000"/>
          </a:ln>
        </p:spPr>
      </p:pic>
      <p:sp>
        <p:nvSpPr>
          <p:cNvPr id="155" name="Shape 155"/>
          <p:cNvSpPr/>
          <p:nvPr/>
        </p:nvSpPr>
        <p:spPr>
          <a:xfrm>
            <a:off x="1881187" y="3778249"/>
            <a:ext cx="9232901" cy="533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Non-ribosomal proteins are required for all three phases of translation (initiation, elongation, initiation)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Initiation: IF-1, IF-2, IF-3</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Elongation: EF-Tu, EF-Ts, EF-G</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Termination: RF-1 RF-2, RF-3-GTP</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Same function in eukaryotes, but more complex regulation with more factors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GTP hydrolysis required for conformational changes and regulation during translation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ATP hydrolysis required for peptide bond formation (occurs during tRNA charging)</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rRNAs carry out majority of catalysis in translation, the proteins mainly serve a structural role</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image43.png"/>
          <p:cNvPicPr/>
          <p:nvPr/>
        </p:nvPicPr>
        <p:blipFill>
          <a:blip r:embed="rId3">
            <a:extLst/>
          </a:blip>
          <a:stretch>
            <a:fillRect/>
          </a:stretch>
        </p:blipFill>
        <p:spPr>
          <a:xfrm>
            <a:off x="508000" y="228600"/>
            <a:ext cx="2324100" cy="3822700"/>
          </a:xfrm>
          <a:prstGeom prst="rect">
            <a:avLst/>
          </a:prstGeom>
          <a:ln w="12700">
            <a:miter lim="400000"/>
          </a:ln>
        </p:spPr>
      </p:pic>
      <p:pic>
        <p:nvPicPr>
          <p:cNvPr id="160" name="image44.png"/>
          <p:cNvPicPr/>
          <p:nvPr/>
        </p:nvPicPr>
        <p:blipFill>
          <a:blip r:embed="rId4">
            <a:extLst/>
          </a:blip>
          <a:stretch>
            <a:fillRect/>
          </a:stretch>
        </p:blipFill>
        <p:spPr>
          <a:xfrm>
            <a:off x="508000" y="4160837"/>
            <a:ext cx="2324100" cy="5351463"/>
          </a:xfrm>
          <a:prstGeom prst="rect">
            <a:avLst/>
          </a:prstGeom>
          <a:ln w="12700">
            <a:miter lim="400000"/>
          </a:ln>
        </p:spPr>
      </p:pic>
      <p:grpSp>
        <p:nvGrpSpPr>
          <p:cNvPr id="163" name="Group 163"/>
          <p:cNvGrpSpPr/>
          <p:nvPr/>
        </p:nvGrpSpPr>
        <p:grpSpPr>
          <a:xfrm>
            <a:off x="2877352" y="939179"/>
            <a:ext cx="2806976" cy="2401543"/>
            <a:chOff x="0" y="0"/>
            <a:chExt cx="2806974" cy="2401542"/>
          </a:xfrm>
        </p:grpSpPr>
        <p:pic>
          <p:nvPicPr>
            <p:cNvPr id="161" name="image45.png"/>
            <p:cNvPicPr/>
            <p:nvPr/>
          </p:nvPicPr>
          <p:blipFill>
            <a:blip r:embed="rId5">
              <a:extLst/>
            </a:blip>
            <a:stretch>
              <a:fillRect/>
            </a:stretch>
          </p:blipFill>
          <p:spPr>
            <a:xfrm>
              <a:off x="248372" y="0"/>
              <a:ext cx="2308404" cy="1773307"/>
            </a:xfrm>
            <a:prstGeom prst="rect">
              <a:avLst/>
            </a:prstGeom>
            <a:ln w="12700" cap="flat">
              <a:noFill/>
              <a:miter lim="400000"/>
            </a:ln>
            <a:effectLst/>
          </p:spPr>
        </p:pic>
        <p:pic>
          <p:nvPicPr>
            <p:cNvPr id="162" name="image46.png"/>
            <p:cNvPicPr/>
            <p:nvPr/>
          </p:nvPicPr>
          <p:blipFill>
            <a:blip r:embed="rId6">
              <a:extLst/>
            </a:blip>
            <a:stretch>
              <a:fillRect/>
            </a:stretch>
          </p:blipFill>
          <p:spPr>
            <a:xfrm>
              <a:off x="0" y="1656424"/>
              <a:ext cx="2806975" cy="745119"/>
            </a:xfrm>
            <a:prstGeom prst="rect">
              <a:avLst/>
            </a:prstGeom>
            <a:ln w="12700" cap="flat">
              <a:noFill/>
              <a:miter lim="400000"/>
            </a:ln>
            <a:effectLst/>
          </p:spPr>
        </p:pic>
      </p:grpSp>
      <p:sp>
        <p:nvSpPr>
          <p:cNvPr id="164" name="Shape 164"/>
          <p:cNvSpPr/>
          <p:nvPr/>
        </p:nvSpPr>
        <p:spPr>
          <a:xfrm>
            <a:off x="2158999" y="3568700"/>
            <a:ext cx="571503" cy="1270000"/>
          </a:xfrm>
          <a:prstGeom prst="rect">
            <a:avLst/>
          </a:prstGeom>
          <a:solidFill>
            <a:srgbClr val="FFFFFF"/>
          </a:solidFill>
          <a:ln w="12700">
            <a:miter lim="400000"/>
          </a:ln>
        </p:spPr>
        <p:txBody>
          <a:bodyPr lIns="0" tIns="0" rIns="0" bIns="0"/>
          <a:lstStyle/>
          <a:p>
            <a:pPr lvl="0">
              <a:defRPr>
                <a:latin typeface="Gill Sans"/>
                <a:ea typeface="Gill Sans"/>
                <a:cs typeface="Gill Sans"/>
                <a:sym typeface="Gill Sans"/>
              </a:defRPr>
            </a:pPr>
          </a:p>
        </p:txBody>
      </p:sp>
      <p:sp>
        <p:nvSpPr>
          <p:cNvPr id="165" name="Shape 165"/>
          <p:cNvSpPr/>
          <p:nvPr/>
        </p:nvSpPr>
        <p:spPr>
          <a:xfrm>
            <a:off x="2387599" y="6057900"/>
            <a:ext cx="571503" cy="1270000"/>
          </a:xfrm>
          <a:prstGeom prst="rect">
            <a:avLst/>
          </a:prstGeom>
          <a:solidFill>
            <a:srgbClr val="FFFFFF"/>
          </a:solidFill>
          <a:ln w="12700">
            <a:miter lim="400000"/>
          </a:ln>
        </p:spPr>
        <p:txBody>
          <a:bodyPr lIns="0" tIns="0" rIns="0" bIns="0"/>
          <a:lstStyle/>
          <a:p>
            <a:pPr lvl="0">
              <a:defRPr>
                <a:latin typeface="Gill Sans"/>
                <a:ea typeface="Gill Sans"/>
                <a:cs typeface="Gill Sans"/>
                <a:sym typeface="Gill Sans"/>
              </a:defRPr>
            </a:pPr>
          </a:p>
        </p:txBody>
      </p:sp>
      <p:pic>
        <p:nvPicPr>
          <p:cNvPr id="166" name="image47.png"/>
          <p:cNvPicPr/>
          <p:nvPr/>
        </p:nvPicPr>
        <p:blipFill>
          <a:blip r:embed="rId7">
            <a:extLst/>
          </a:blip>
          <a:stretch>
            <a:fillRect/>
          </a:stretch>
        </p:blipFill>
        <p:spPr>
          <a:xfrm>
            <a:off x="2549780" y="4135930"/>
            <a:ext cx="3104858" cy="2457741"/>
          </a:xfrm>
          <a:prstGeom prst="rect">
            <a:avLst/>
          </a:prstGeom>
          <a:ln w="12700">
            <a:miter lim="400000"/>
          </a:ln>
        </p:spPr>
      </p:pic>
      <p:sp>
        <p:nvSpPr>
          <p:cNvPr id="167" name="Shape 167"/>
          <p:cNvSpPr/>
          <p:nvPr/>
        </p:nvSpPr>
        <p:spPr>
          <a:xfrm>
            <a:off x="5602287" y="780974"/>
            <a:ext cx="6159502" cy="81789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Shine-Delgarno sequence is a ribosome binding site (base pairs with 16S rRNA) 5-10 nucleotides upstream of the mRNA AUG codon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Initiator tRNA (tRNA</a:t>
            </a:r>
            <a:r>
              <a:rPr baseline="-5998" i="1" sz="2400">
                <a:latin typeface="Gill Sans"/>
                <a:ea typeface="Gill Sans"/>
                <a:cs typeface="Gill Sans"/>
                <a:sym typeface="Gill Sans"/>
              </a:rPr>
              <a:t>i</a:t>
            </a:r>
            <a:r>
              <a:rPr baseline="31999" sz="2400">
                <a:latin typeface="Gill Sans"/>
                <a:ea typeface="Gill Sans"/>
                <a:cs typeface="Gill Sans"/>
                <a:sym typeface="Gill Sans"/>
              </a:rPr>
              <a:t>Met</a:t>
            </a:r>
            <a:r>
              <a:rPr sz="2400">
                <a:latin typeface="Gill Sans"/>
                <a:ea typeface="Gill Sans"/>
                <a:cs typeface="Gill Sans"/>
                <a:sym typeface="Gill Sans"/>
              </a:rPr>
              <a:t>) modified by the addition of a formyl group (allows binding direction to P site)</a:t>
            </a:r>
            <a:r>
              <a:rPr baseline="31999" sz="2400">
                <a:latin typeface="Gill Sans"/>
                <a:ea typeface="Gill Sans"/>
                <a:cs typeface="Gill Sans"/>
                <a:sym typeface="Gill Sans"/>
              </a:rPr>
              <a:t>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IF3: binds E site and blocks re-association of 50S subunit until initiator tRNA is present in P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IF1: blocks amino acyl-tRNA from entering the A site on the small subunit</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IF2: GTPase that interacts with the 30S subunit</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(IF interactions leave only P site open to initiator tRNA)</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Binding of initiator tRNA forms pre-initiation complex, which causes a conformational change releasing IF3 and allowing re-association of 50S subunit</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50S binding causes GTP hydrolysis, releasing IF2 and IF1 forming the complete 70S initiation complex</a:t>
            </a:r>
          </a:p>
        </p:txBody>
      </p:sp>
      <p:sp>
        <p:nvSpPr>
          <p:cNvPr id="168" name="Shape 168"/>
          <p:cNvSpPr/>
          <p:nvPr/>
        </p:nvSpPr>
        <p:spPr>
          <a:xfrm>
            <a:off x="3025044" y="967021"/>
            <a:ext cx="818667" cy="1038782"/>
          </a:xfrm>
          <a:prstGeom prst="rect">
            <a:avLst/>
          </a:prstGeom>
          <a:solidFill>
            <a:srgbClr val="FFFFFF"/>
          </a:solidFill>
          <a:ln w="25400">
            <a:solidFill>
              <a:srgbClr val="FFFFFF"/>
            </a:solidFill>
          </a:ln>
        </p:spPr>
        <p:txBody>
          <a:bodyPr lIns="0" tIns="0" rIns="0" bIns="0"/>
          <a:lstStyle/>
          <a:p>
            <a:pPr lvl="0">
              <a:defRPr>
                <a:latin typeface="Gill Sans"/>
                <a:ea typeface="Gill Sans"/>
                <a:cs typeface="Gill Sans"/>
                <a:sym typeface="Gill Sans"/>
              </a:defRPr>
            </a:pP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image48.png"/>
          <p:cNvPicPr/>
          <p:nvPr/>
        </p:nvPicPr>
        <p:blipFill>
          <a:blip r:embed="rId3">
            <a:extLst/>
          </a:blip>
          <a:stretch>
            <a:fillRect/>
          </a:stretch>
        </p:blipFill>
        <p:spPr>
          <a:xfrm>
            <a:off x="23318" y="602460"/>
            <a:ext cx="3419472" cy="8548680"/>
          </a:xfrm>
          <a:prstGeom prst="rect">
            <a:avLst/>
          </a:prstGeom>
          <a:ln w="12700">
            <a:miter lim="400000"/>
          </a:ln>
        </p:spPr>
      </p:pic>
      <p:sp>
        <p:nvSpPr>
          <p:cNvPr id="173" name="Shape 173"/>
          <p:cNvSpPr/>
          <p:nvPr/>
        </p:nvSpPr>
        <p:spPr>
          <a:xfrm>
            <a:off x="3709987" y="958849"/>
            <a:ext cx="8051802" cy="7823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Amino acyl-tRNA binds A site and bases pairs with mRNA codon (assisted by EF-Tu-GTP, GTP hydrolysis and release of EF-Tu-GDP)</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Peptide bond formation of elongating chain on the tRNA in the P site to the amino acid on the amino acyl-tRNA in the A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23S rRNA is a ribozyme that catalyzes peptide bond formation (can catalyze reaction stripped of protein)</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1 ATP to charge tRNA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2 GTP, 1 for Ef-Tu delivery of charged tRNA to A site and 1 for EF-G translocation into P site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tRNA in A site moved to P site (“translocation”) driven by EF-G-GTP, GTP hydrolysis and release of EF-G-GDP</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These steps are repeated until the STOP codon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STOP codon recognized by release factors (RF), which trigger hydrolysis of polypeptide from tRNA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RF1: recognizes UAG and UAA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RF2: recognizes UGA and UAA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RF3: stimulates release of RF1 and RF2 </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GTP hydrolysis required for termination</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image49.png"/>
          <p:cNvPicPr/>
          <p:nvPr/>
        </p:nvPicPr>
        <p:blipFill>
          <a:blip r:embed="rId2">
            <a:extLst/>
          </a:blip>
          <a:stretch>
            <a:fillRect/>
          </a:stretch>
        </p:blipFill>
        <p:spPr>
          <a:xfrm>
            <a:off x="1104900" y="152400"/>
            <a:ext cx="1866900" cy="3403600"/>
          </a:xfrm>
          <a:prstGeom prst="rect">
            <a:avLst/>
          </a:prstGeom>
          <a:ln w="12700">
            <a:miter lim="400000"/>
          </a:ln>
        </p:spPr>
      </p:pic>
      <p:pic>
        <p:nvPicPr>
          <p:cNvPr id="178" name="image50.png"/>
          <p:cNvPicPr/>
          <p:nvPr/>
        </p:nvPicPr>
        <p:blipFill>
          <a:blip r:embed="rId3">
            <a:extLst/>
          </a:blip>
          <a:stretch>
            <a:fillRect/>
          </a:stretch>
        </p:blipFill>
        <p:spPr>
          <a:xfrm>
            <a:off x="0" y="3143249"/>
            <a:ext cx="3270250" cy="6070602"/>
          </a:xfrm>
          <a:prstGeom prst="rect">
            <a:avLst/>
          </a:prstGeom>
          <a:ln w="12700">
            <a:miter lim="400000"/>
          </a:ln>
        </p:spPr>
      </p:pic>
      <p:pic>
        <p:nvPicPr>
          <p:cNvPr id="179" name="image51.png"/>
          <p:cNvPicPr/>
          <p:nvPr/>
        </p:nvPicPr>
        <p:blipFill>
          <a:blip r:embed="rId4">
            <a:extLst/>
          </a:blip>
          <a:stretch>
            <a:fillRect/>
          </a:stretch>
        </p:blipFill>
        <p:spPr>
          <a:xfrm>
            <a:off x="3048000" y="3209925"/>
            <a:ext cx="1651000" cy="981075"/>
          </a:xfrm>
          <a:prstGeom prst="rect">
            <a:avLst/>
          </a:prstGeom>
          <a:ln w="12700">
            <a:miter lim="400000"/>
          </a:ln>
        </p:spPr>
      </p:pic>
      <p:pic>
        <p:nvPicPr>
          <p:cNvPr id="180" name="image52.png"/>
          <p:cNvPicPr/>
          <p:nvPr/>
        </p:nvPicPr>
        <p:blipFill>
          <a:blip r:embed="rId5">
            <a:extLst/>
          </a:blip>
          <a:stretch>
            <a:fillRect/>
          </a:stretch>
        </p:blipFill>
        <p:spPr>
          <a:xfrm>
            <a:off x="4516437" y="114300"/>
            <a:ext cx="3968752" cy="2717800"/>
          </a:xfrm>
          <a:prstGeom prst="rect">
            <a:avLst/>
          </a:prstGeom>
          <a:ln w="12700">
            <a:miter lim="400000"/>
          </a:ln>
        </p:spPr>
      </p:pic>
      <p:sp>
        <p:nvSpPr>
          <p:cNvPr id="181" name="Shape 181"/>
          <p:cNvSpPr/>
          <p:nvPr/>
        </p:nvSpPr>
        <p:spPr>
          <a:xfrm>
            <a:off x="5360987" y="3155948"/>
            <a:ext cx="6159502" cy="604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Translation initiates at first AUG after 5’ cap</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Initiator tRNA (no formyl group) binds 40S subunit in P site forming the 43S pre-initiation complex</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Pre-initiation complex binds eIF4-bound (eIF4F aka “cap binding complex” and eIF4B, helicase that removes secondary structure) mRNA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Pre-initiation complex scans for AUG, at which eIF3 and 1A are released and 60S subunit binds, forming the 80S initiation complex</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Elongation and termination similar to prokaryotes (more complex with more factors)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Eukaryotic mRNAs held in circular formation to promote rapid re-initation </a:t>
            </a:r>
          </a:p>
        </p:txBody>
      </p:sp>
      <p:sp>
        <p:nvSpPr>
          <p:cNvPr id="182" name="Shape 182"/>
          <p:cNvSpPr/>
          <p:nvPr/>
        </p:nvSpPr>
        <p:spPr>
          <a:xfrm>
            <a:off x="2535360" y="314111"/>
            <a:ext cx="818667" cy="546095"/>
          </a:xfrm>
          <a:prstGeom prst="rect">
            <a:avLst/>
          </a:prstGeom>
          <a:solidFill>
            <a:srgbClr val="FFFFFF"/>
          </a:solidFill>
          <a:ln w="25400">
            <a:solidFill>
              <a:srgbClr val="FFFFFF"/>
            </a:solidFill>
          </a:ln>
        </p:spPr>
        <p:txBody>
          <a:bodyPr lIns="0" tIns="0" rIns="0" bIns="0"/>
          <a:lstStyle/>
          <a:p>
            <a:pPr lvl="0">
              <a:defRPr>
                <a:latin typeface="Gill Sans"/>
                <a:ea typeface="Gill Sans"/>
                <a:cs typeface="Gill Sans"/>
                <a:sym typeface="Gill Sans"/>
              </a:defRPr>
            </a:pPr>
          </a:p>
        </p:txBody>
      </p:sp>
      <p:sp>
        <p:nvSpPr>
          <p:cNvPr id="183" name="Shape 183"/>
          <p:cNvSpPr/>
          <p:nvPr/>
        </p:nvSpPr>
        <p:spPr>
          <a:xfrm>
            <a:off x="2755633" y="1000748"/>
            <a:ext cx="818667" cy="1706903"/>
          </a:xfrm>
          <a:prstGeom prst="rect">
            <a:avLst/>
          </a:prstGeom>
          <a:solidFill>
            <a:srgbClr val="FFFFFF"/>
          </a:solidFill>
          <a:ln w="25400">
            <a:solidFill>
              <a:srgbClr val="FFFFFF"/>
            </a:solidFill>
          </a:ln>
        </p:spPr>
        <p:txBody>
          <a:bodyPr lIns="0" tIns="0" rIns="0" bIns="0"/>
          <a:lstStyle/>
          <a:p>
            <a:pPr lvl="0">
              <a:defRPr>
                <a:latin typeface="Gill Sans"/>
                <a:ea typeface="Gill Sans"/>
                <a:cs typeface="Gill Sans"/>
                <a:sym typeface="Gill Sans"/>
              </a:defRPr>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 name="image2.png"/>
          <p:cNvPicPr/>
          <p:nvPr/>
        </p:nvPicPr>
        <p:blipFill>
          <a:blip r:embed="rId3">
            <a:extLst/>
          </a:blip>
          <a:stretch>
            <a:fillRect/>
          </a:stretch>
        </p:blipFill>
        <p:spPr>
          <a:xfrm>
            <a:off x="989805" y="838200"/>
            <a:ext cx="11025190" cy="8077200"/>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1269998" y="863600"/>
            <a:ext cx="10464804" cy="1206500"/>
          </a:xfrm>
          <a:prstGeom prst="rect">
            <a:avLst/>
          </a:prstGeom>
        </p:spPr>
        <p:txBody>
          <a:bodyPr lIns="0" tIns="0" rIns="0" bIns="0">
            <a:normAutofit fontScale="100000" lnSpcReduction="0"/>
          </a:bodyPr>
          <a:lstStyle>
            <a:lvl1pPr>
              <a:defRPr sz="6400"/>
            </a:lvl1pPr>
          </a:lstStyle>
          <a:p>
            <a:pPr lvl="0">
              <a:defRPr sz="1800"/>
            </a:pPr>
            <a:r>
              <a:rPr sz="6400"/>
              <a:t>mRNA Processing</a:t>
            </a:r>
          </a:p>
        </p:txBody>
      </p:sp>
      <p:sp>
        <p:nvSpPr>
          <p:cNvPr id="52" name="Shape 52"/>
          <p:cNvSpPr/>
          <p:nvPr/>
        </p:nvSpPr>
        <p:spPr>
          <a:xfrm>
            <a:off x="3434034" y="3168649"/>
            <a:ext cx="612403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400">
                <a:latin typeface="Gill Sans"/>
                <a:ea typeface="Gill Sans"/>
                <a:cs typeface="Gill Sans"/>
                <a:sym typeface="Gill Sans"/>
                <a:hlinkClick r:id="rId2" invalidUrl="" action="" tgtFrame="" tooltip="" history="1" highlightClick="0" endSnd="0"/>
              </a:defRPr>
            </a:lvl1pPr>
          </a:lstStyle>
          <a:p>
            <a:pPr lvl="0">
              <a:defRPr sz="1800"/>
            </a:pPr>
            <a:r>
              <a:rPr sz="2400">
                <a:hlinkClick r:id="rId2" invalidUrl="" action="" tgtFrame="" tooltip="" history="1" highlightClick="0" endSnd="0"/>
              </a:rPr>
              <a:t>http://www.youtube.com/watch?v=YjWuVrzvZYA</a:t>
            </a:r>
          </a:p>
        </p:txBody>
      </p:sp>
      <p:sp>
        <p:nvSpPr>
          <p:cNvPr id="53" name="Shape 53"/>
          <p:cNvSpPr/>
          <p:nvPr/>
        </p:nvSpPr>
        <p:spPr>
          <a:xfrm>
            <a:off x="3309812" y="4997448"/>
            <a:ext cx="6369300"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400">
                <a:latin typeface="Gill Sans"/>
                <a:ea typeface="Gill Sans"/>
                <a:cs typeface="Gill Sans"/>
                <a:sym typeface="Gill Sans"/>
                <a:hlinkClick r:id="rId3" invalidUrl="" action="" tgtFrame="" tooltip="" history="1" highlightClick="0" endSnd="0"/>
              </a:defRPr>
            </a:lvl1pPr>
          </a:lstStyle>
          <a:p>
            <a:pPr lvl="0">
              <a:defRPr sz="1800"/>
            </a:pPr>
            <a:r>
              <a:rPr sz="2400">
                <a:hlinkClick r:id="rId3" invalidUrl="" action="" tgtFrame="" tooltip="" history="1" highlightClick="0" endSnd="0"/>
              </a:rPr>
              <a:t>http://www.youtube.com/watch?v=FVuAwBGw_pQ</a:t>
            </a:r>
          </a:p>
        </p:txBody>
      </p:sp>
      <p:sp>
        <p:nvSpPr>
          <p:cNvPr id="54" name="Shape 54"/>
          <p:cNvSpPr/>
          <p:nvPr/>
        </p:nvSpPr>
        <p:spPr>
          <a:xfrm>
            <a:off x="3271439" y="2254249"/>
            <a:ext cx="6449220"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400">
                <a:latin typeface="Gill Sans"/>
                <a:ea typeface="Gill Sans"/>
                <a:cs typeface="Gill Sans"/>
                <a:sym typeface="Gill Sans"/>
              </a:defRPr>
            </a:lvl1pPr>
          </a:lstStyle>
          <a:p>
            <a:pPr lvl="0">
              <a:defRPr sz="1800"/>
            </a:pPr>
            <a:r>
              <a:rPr sz="2400"/>
              <a:t>5’ Cap Addition and 3’ Cleavage and Polyadenylation</a:t>
            </a:r>
          </a:p>
        </p:txBody>
      </p:sp>
      <p:sp>
        <p:nvSpPr>
          <p:cNvPr id="55" name="Shape 55"/>
          <p:cNvSpPr/>
          <p:nvPr/>
        </p:nvSpPr>
        <p:spPr>
          <a:xfrm>
            <a:off x="5567708" y="4089398"/>
            <a:ext cx="1866207"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2400">
                <a:latin typeface="Gill Sans"/>
                <a:ea typeface="Gill Sans"/>
                <a:cs typeface="Gill Sans"/>
                <a:sym typeface="Gill Sans"/>
              </a:defRPr>
            </a:lvl1pPr>
          </a:lstStyle>
          <a:p>
            <a:pPr lvl="0">
              <a:defRPr sz="1800"/>
            </a:pPr>
            <a:r>
              <a:rPr sz="2400"/>
              <a:t>mRNA Splicing</a:t>
            </a:r>
          </a:p>
        </p:txBody>
      </p:sp>
      <p:sp>
        <p:nvSpPr>
          <p:cNvPr id="56" name="Shape 56"/>
          <p:cNvSpPr/>
          <p:nvPr/>
        </p:nvSpPr>
        <p:spPr>
          <a:xfrm>
            <a:off x="1843087" y="6330948"/>
            <a:ext cx="9728201" cy="248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mRNA derived from much larger hnRNA (pre-mRNA)</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Processing events occur as the newly transcribed mRNA emerges from RNA polymerase.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hnRNA contains both expressed sequences called exons and internal RNA sequences called introns, introns are removed and exons are joined</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 name="image3.png"/>
          <p:cNvPicPr/>
          <p:nvPr/>
        </p:nvPicPr>
        <p:blipFill>
          <a:blip r:embed="rId2">
            <a:extLst/>
          </a:blip>
          <a:stretch>
            <a:fillRect/>
          </a:stretch>
        </p:blipFill>
        <p:spPr>
          <a:xfrm>
            <a:off x="368300" y="990600"/>
            <a:ext cx="4154488" cy="7772400"/>
          </a:xfrm>
          <a:prstGeom prst="rect">
            <a:avLst/>
          </a:prstGeom>
          <a:ln w="12700">
            <a:miter lim="400000"/>
          </a:ln>
        </p:spPr>
      </p:pic>
      <p:sp>
        <p:nvSpPr>
          <p:cNvPr id="59" name="Shape 59"/>
          <p:cNvSpPr/>
          <p:nvPr/>
        </p:nvSpPr>
        <p:spPr>
          <a:xfrm>
            <a:off x="4954587" y="2209798"/>
            <a:ext cx="7302502" cy="533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5’ capping occurs immediately after transcription is initiated (about 25-30 nt long)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1) RNA triphosphatase cleaves phosphate group from 5’ end of pre-mRNA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2) Guanylyl transferase: adds guanine to 5’ end of pre-mRNA</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3) Methyl transferase: adds methyl group to 7’ carbon of guanine</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Unusual 5’-5’ phosphate linkage of the 7’-methyl guanine to the pre-mRNA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The cap binding complex (CBC) binds to completed cap to protect the pre-mRNA from 5’ exonuclease degradation</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 name="image4.png"/>
          <p:cNvPicPr/>
          <p:nvPr/>
        </p:nvPicPr>
        <p:blipFill>
          <a:blip r:embed="rId2">
            <a:extLst/>
          </a:blip>
          <a:stretch>
            <a:fillRect/>
          </a:stretch>
        </p:blipFill>
        <p:spPr>
          <a:xfrm>
            <a:off x="2191542" y="1051595"/>
            <a:ext cx="8618541" cy="3556002"/>
          </a:xfrm>
          <a:prstGeom prst="rect">
            <a:avLst/>
          </a:prstGeom>
          <a:ln w="12700">
            <a:miter lim="400000"/>
          </a:ln>
        </p:spPr>
      </p:pic>
      <p:sp>
        <p:nvSpPr>
          <p:cNvPr id="62" name="Shape 62"/>
          <p:cNvSpPr/>
          <p:nvPr/>
        </p:nvSpPr>
        <p:spPr>
          <a:xfrm>
            <a:off x="1638300" y="5146004"/>
            <a:ext cx="9728200" cy="355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Torpedo model of termination: 5’ to 3’ exonuclease binds and displaces RNA polymerase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3’-end of pre-mRNA cleaved in preparation for polyadenylation</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PolyA polymerase (PAP) synthesized an ~200 nt polyA tail</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Poly-A binding proteins (PAB) initially bind to a short polyA sequence, which stimulates synthesis of the polyA tail</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ALL eukaryotic mRNAs except those that code for histone proteins have polyA tails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 name="image5.png"/>
          <p:cNvPicPr/>
          <p:nvPr/>
        </p:nvPicPr>
        <p:blipFill>
          <a:blip r:embed="rId3">
            <a:extLst/>
          </a:blip>
          <a:stretch>
            <a:fillRect/>
          </a:stretch>
        </p:blipFill>
        <p:spPr>
          <a:xfrm>
            <a:off x="297656" y="695091"/>
            <a:ext cx="5133977" cy="2997201"/>
          </a:xfrm>
          <a:prstGeom prst="rect">
            <a:avLst/>
          </a:prstGeom>
          <a:ln w="12700">
            <a:miter lim="400000"/>
          </a:ln>
        </p:spPr>
      </p:pic>
      <p:pic>
        <p:nvPicPr>
          <p:cNvPr id="65" name="image6.png"/>
          <p:cNvPicPr/>
          <p:nvPr/>
        </p:nvPicPr>
        <p:blipFill>
          <a:blip r:embed="rId4">
            <a:extLst/>
          </a:blip>
          <a:stretch>
            <a:fillRect/>
          </a:stretch>
        </p:blipFill>
        <p:spPr>
          <a:xfrm>
            <a:off x="526256" y="3809765"/>
            <a:ext cx="4660902" cy="1422402"/>
          </a:xfrm>
          <a:prstGeom prst="rect">
            <a:avLst/>
          </a:prstGeom>
          <a:ln w="12700">
            <a:miter lim="400000"/>
          </a:ln>
        </p:spPr>
      </p:pic>
      <p:pic>
        <p:nvPicPr>
          <p:cNvPr id="66" name="image7.png"/>
          <p:cNvPicPr/>
          <p:nvPr/>
        </p:nvPicPr>
        <p:blipFill>
          <a:blip r:embed="rId5">
            <a:extLst/>
          </a:blip>
          <a:stretch>
            <a:fillRect/>
          </a:stretch>
        </p:blipFill>
        <p:spPr>
          <a:xfrm>
            <a:off x="5601492" y="2123840"/>
            <a:ext cx="7105652" cy="1460502"/>
          </a:xfrm>
          <a:prstGeom prst="rect">
            <a:avLst/>
          </a:prstGeom>
          <a:ln w="12700">
            <a:miter lim="400000"/>
          </a:ln>
        </p:spPr>
      </p:pic>
      <p:sp>
        <p:nvSpPr>
          <p:cNvPr id="67" name="Shape 67"/>
          <p:cNvSpPr/>
          <p:nvPr/>
        </p:nvSpPr>
        <p:spPr>
          <a:xfrm>
            <a:off x="1639887" y="5502507"/>
            <a:ext cx="9728201" cy="3556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Most eukaryotic genes are composed of several short exon sequences flanked by much longer introns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 The average human gene is ~28 kb, with ~9 exons and ~8 introns</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mRNA splicing occurs with extreme precision, without adding or removing a single base from the exon sequence </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All introns begin with 5’-GU(A/G)AGU, end with a pyrimidine tract (U/C) followed by AG-3’, and contain A at the internal branch site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 name="image8.png"/>
          <p:cNvPicPr/>
          <p:nvPr/>
        </p:nvPicPr>
        <p:blipFill>
          <a:blip r:embed="rId3">
            <a:extLst/>
          </a:blip>
          <a:stretch>
            <a:fillRect/>
          </a:stretch>
        </p:blipFill>
        <p:spPr>
          <a:xfrm>
            <a:off x="831850" y="1005680"/>
            <a:ext cx="11341100" cy="7742240"/>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 name="image9.png"/>
          <p:cNvPicPr/>
          <p:nvPr/>
        </p:nvPicPr>
        <p:blipFill>
          <a:blip r:embed="rId3">
            <a:extLst/>
          </a:blip>
          <a:stretch>
            <a:fillRect/>
          </a:stretch>
        </p:blipFill>
        <p:spPr>
          <a:xfrm>
            <a:off x="982662" y="654050"/>
            <a:ext cx="2986089" cy="3060700"/>
          </a:xfrm>
          <a:prstGeom prst="rect">
            <a:avLst/>
          </a:prstGeom>
          <a:ln w="12700">
            <a:miter lim="400000"/>
          </a:ln>
        </p:spPr>
      </p:pic>
      <p:pic>
        <p:nvPicPr>
          <p:cNvPr id="76" name="image10.png"/>
          <p:cNvPicPr/>
          <p:nvPr/>
        </p:nvPicPr>
        <p:blipFill>
          <a:blip r:embed="rId4">
            <a:extLst/>
          </a:blip>
          <a:stretch>
            <a:fillRect/>
          </a:stretch>
        </p:blipFill>
        <p:spPr>
          <a:xfrm>
            <a:off x="1449387" y="4019550"/>
            <a:ext cx="2798764" cy="5080000"/>
          </a:xfrm>
          <a:prstGeom prst="rect">
            <a:avLst/>
          </a:prstGeom>
          <a:ln w="12700">
            <a:miter lim="400000"/>
          </a:ln>
        </p:spPr>
      </p:pic>
      <p:pic>
        <p:nvPicPr>
          <p:cNvPr id="77" name="image11.png"/>
          <p:cNvPicPr/>
          <p:nvPr/>
        </p:nvPicPr>
        <p:blipFill>
          <a:blip r:embed="rId5">
            <a:extLst/>
          </a:blip>
          <a:stretch>
            <a:fillRect/>
          </a:stretch>
        </p:blipFill>
        <p:spPr>
          <a:xfrm>
            <a:off x="6076950" y="704850"/>
            <a:ext cx="4579938" cy="3059114"/>
          </a:xfrm>
          <a:prstGeom prst="rect">
            <a:avLst/>
          </a:prstGeom>
          <a:ln w="12700">
            <a:miter lim="400000"/>
          </a:ln>
        </p:spPr>
      </p:pic>
      <p:sp>
        <p:nvSpPr>
          <p:cNvPr id="78" name="Shape 78"/>
          <p:cNvSpPr/>
          <p:nvPr/>
        </p:nvSpPr>
        <p:spPr>
          <a:xfrm>
            <a:off x="4719637" y="5283198"/>
            <a:ext cx="7302502" cy="3200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defRPr sz="1800"/>
            </a:pPr>
            <a:r>
              <a:rPr sz="2400">
                <a:latin typeface="Gill Sans"/>
                <a:ea typeface="Gill Sans"/>
                <a:cs typeface="Gill Sans"/>
                <a:sym typeface="Gill Sans"/>
              </a:rPr>
              <a:t>Spliceosome composed of ~150 proteins and 5, uridine-rich, snRNAs (U1, U2, U4, U5, and U6)</a:t>
            </a:r>
            <a:endParaRPr sz="2400">
              <a:latin typeface="Gill Sans"/>
              <a:ea typeface="Gill Sans"/>
              <a:cs typeface="Gill Sans"/>
              <a:sym typeface="Gill Sans"/>
            </a:endParaRPr>
          </a:p>
          <a:p>
            <a:pPr lvl="0" algn="ctr">
              <a:defRPr sz="1800"/>
            </a:pP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U1: binds 5’ splice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U2: binds A of internal branch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U4/U5/U6 complex brings 5’ splice site to internal branch site</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U6: catalyzes 5’ cleavage and lariat formation</a:t>
            </a:r>
            <a:endParaRPr sz="2400">
              <a:latin typeface="Gill Sans"/>
              <a:ea typeface="Gill Sans"/>
              <a:cs typeface="Gill Sans"/>
              <a:sym typeface="Gill Sans"/>
            </a:endParaRPr>
          </a:p>
          <a:p>
            <a:pPr lvl="0" algn="ctr">
              <a:defRPr sz="1800"/>
            </a:pPr>
            <a:r>
              <a:rPr sz="2400">
                <a:latin typeface="Gill Sans"/>
                <a:ea typeface="Gill Sans"/>
                <a:cs typeface="Gill Sans"/>
                <a:sym typeface="Gill Sans"/>
              </a:rPr>
              <a:t>U5: catalyzes 3’ cleavage and joining of exons</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